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61"/>
  </p:notesMasterIdLst>
  <p:sldIdLst>
    <p:sldId id="256" r:id="rId2"/>
    <p:sldId id="257" r:id="rId3"/>
    <p:sldId id="270" r:id="rId4"/>
    <p:sldId id="271" r:id="rId5"/>
    <p:sldId id="272" r:id="rId6"/>
    <p:sldId id="273" r:id="rId7"/>
    <p:sldId id="274" r:id="rId8"/>
    <p:sldId id="275" r:id="rId9"/>
    <p:sldId id="296" r:id="rId10"/>
    <p:sldId id="297" r:id="rId11"/>
    <p:sldId id="313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276" r:id="rId28"/>
    <p:sldId id="287" r:id="rId29"/>
    <p:sldId id="277" r:id="rId30"/>
    <p:sldId id="291" r:id="rId31"/>
    <p:sldId id="290" r:id="rId32"/>
    <p:sldId id="278" r:id="rId33"/>
    <p:sldId id="279" r:id="rId34"/>
    <p:sldId id="280" r:id="rId35"/>
    <p:sldId id="281" r:id="rId36"/>
    <p:sldId id="282" r:id="rId37"/>
    <p:sldId id="289" r:id="rId38"/>
    <p:sldId id="295" r:id="rId39"/>
    <p:sldId id="284" r:id="rId40"/>
    <p:sldId id="285" r:id="rId41"/>
    <p:sldId id="286" r:id="rId42"/>
    <p:sldId id="293" r:id="rId43"/>
    <p:sldId id="294" r:id="rId44"/>
    <p:sldId id="292" r:id="rId45"/>
    <p:sldId id="288" r:id="rId46"/>
    <p:sldId id="283" r:id="rId47"/>
    <p:sldId id="269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314" r:id="rId57"/>
    <p:sldId id="315" r:id="rId58"/>
    <p:sldId id="267" r:id="rId59"/>
    <p:sldId id="268" r:id="rId6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647501-1149-4A47-8FC2-960C0E6D24E3}">
  <a:tblStyle styleId="{AF647501-1149-4A47-8FC2-960C0E6D24E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92"/>
    <p:restoredTop sz="84913"/>
  </p:normalViewPr>
  <p:slideViewPr>
    <p:cSldViewPr snapToGrid="0" snapToObjects="1">
      <p:cViewPr>
        <p:scale>
          <a:sx n="131" d="100"/>
          <a:sy n="131" d="100"/>
        </p:scale>
        <p:origin x="118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380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60050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2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92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IID is broken because of the data gathering or the way you split your data</a:t>
            </a:r>
            <a:r>
              <a:rPr lang="en-US" baseline="0" dirty="0" smtClean="0"/>
              <a:t> into datasets.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942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Fitting usually by mathematical optimization of some form of ERM</a:t>
            </a:r>
            <a:r>
              <a:rPr lang="en-US" baseline="0" dirty="0" smtClean="0"/>
              <a:t> or SGD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74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66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Most common</a:t>
            </a:r>
            <a:r>
              <a:rPr lang="en-US" baseline="0" dirty="0" smtClean="0"/>
              <a:t> things to fuck up is: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(1) don’t care about class distribution (mainly on imbalanced data sets)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(2) do not care for time, e.g. model supposed to predict future but has past as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3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b="1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de_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310613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053564"/>
            <a:ext cx="3868340" cy="3588684"/>
          </a:xfrm>
        </p:spPr>
        <p:txBody>
          <a:bodyPr>
            <a:normAutofit/>
          </a:bodyPr>
          <a:lstStyle>
            <a:lvl1pPr>
              <a:defRPr sz="1400" normalizeH="0" baseline="0">
                <a:solidFill>
                  <a:schemeClr val="tx2"/>
                </a:solidFill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Code block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310613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053563"/>
            <a:ext cx="3887391" cy="3588685"/>
          </a:xfrm>
        </p:spPr>
        <p:txBody>
          <a:bodyPr>
            <a:normAutofit/>
          </a:bodyPr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normalizeH="1" baseline="0">
                <a:solidFill>
                  <a:schemeClr val="tx2"/>
                </a:solidFill>
                <a:latin typeface="+mn-lt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Code block</a:t>
            </a:r>
            <a:endParaRPr kumimoji="0" lang="en-US" sz="2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b="1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33766" y="4767263"/>
            <a:ext cx="58158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 dirty="0">
              <a:solidFill>
                <a:schemeClr val="dk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709912"/>
            <a:ext cx="1501707" cy="3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9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74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6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hyperlink" Target="http://bit.ly/2vDfoLp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hyperlink" Target="http://bit.ly/2wvz2aZ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11700" y="116464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 dirty="0" smtClean="0"/>
              <a:t>Linear Models</a:t>
            </a:r>
            <a:br>
              <a:rPr lang="de-DE" dirty="0" smtClean="0"/>
            </a:br>
            <a:r>
              <a:rPr lang="de-DE" dirty="0" smtClean="0"/>
              <a:t>Random </a:t>
            </a:r>
            <a:r>
              <a:rPr lang="de-DE" dirty="0" err="1" smtClean="0"/>
              <a:t>Forests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Model Evaluation</a:t>
            </a:r>
            <a:endParaRPr lang="en" dirty="0"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11700" y="3126356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 dirty="0"/>
              <a:t>Gerrit </a:t>
            </a:r>
            <a:r>
              <a:rPr lang="de-DE" dirty="0" smtClean="0"/>
              <a:t>Gruben</a:t>
            </a:r>
            <a:endParaRPr lang="en" dirty="0"/>
          </a:p>
        </p:txBody>
      </p:sp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37565"/>
            <a:ext cx="1495200" cy="1510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6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 Models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Linear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power </a:t>
            </a:r>
            <a:r>
              <a:rPr lang="de-DE" dirty="0" err="1"/>
              <a:t>horse</a:t>
            </a:r>
            <a:r>
              <a:rPr lang="de-DE" dirty="0"/>
              <a:t>, </a:t>
            </a:r>
            <a:r>
              <a:rPr lang="de-DE" dirty="0" err="1" smtClean="0"/>
              <a:t>esp</a:t>
            </a:r>
            <a:r>
              <a:rPr lang="de-DE" dirty="0" smtClean="0"/>
              <a:t>. </a:t>
            </a:r>
            <a:r>
              <a:rPr lang="de-DE" dirty="0" err="1" smtClean="0"/>
              <a:t>with</a:t>
            </a:r>
            <a:r>
              <a:rPr lang="de-DE" dirty="0" smtClean="0"/>
              <a:t> non-linear </a:t>
            </a:r>
            <a:r>
              <a:rPr lang="de-DE" dirty="0" err="1" smtClean="0"/>
              <a:t>features</a:t>
            </a:r>
            <a:r>
              <a:rPr lang="de-DE" dirty="0" smtClean="0"/>
              <a:t>.</a:t>
            </a:r>
          </a:p>
          <a:p>
            <a:r>
              <a:rPr lang="de-DE" dirty="0" smtClean="0"/>
              <a:t>Robust</a:t>
            </a:r>
            <a:r>
              <a:rPr lang="de-DE" dirty="0"/>
              <a:t>, well-</a:t>
            </a:r>
            <a:r>
              <a:rPr lang="de-DE" dirty="0" err="1"/>
              <a:t>understood</a:t>
            </a:r>
            <a:r>
              <a:rPr lang="de-DE" dirty="0"/>
              <a:t>, </a:t>
            </a:r>
            <a:r>
              <a:rPr lang="de-DE" dirty="0" err="1"/>
              <a:t>works</a:t>
            </a:r>
            <a:r>
              <a:rPr lang="de-DE" dirty="0"/>
              <a:t> on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do not </a:t>
            </a:r>
            <a:r>
              <a:rPr lang="de-DE" dirty="0" err="1"/>
              <a:t>overdo</a:t>
            </a:r>
            <a:r>
              <a:rPr lang="de-DE" dirty="0"/>
              <a:t>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extraction</a:t>
            </a:r>
            <a:r>
              <a:rPr lang="de-DE" dirty="0"/>
              <a:t>).</a:t>
            </a:r>
          </a:p>
          <a:p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one-hot</a:t>
            </a:r>
            <a:r>
              <a:rPr lang="de-DE" dirty="0"/>
              <a:t> </a:t>
            </a:r>
            <a:r>
              <a:rPr lang="de-DE" dirty="0" err="1"/>
              <a:t>encoding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categorical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, </a:t>
            </a:r>
            <a:r>
              <a:rPr lang="de-DE" dirty="0" err="1"/>
              <a:t>numerical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Z-</a:t>
            </a:r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regularization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.</a:t>
            </a:r>
          </a:p>
          <a:p>
            <a:r>
              <a:rPr lang="de-DE" dirty="0"/>
              <a:t>Other </a:t>
            </a:r>
            <a:r>
              <a:rPr lang="de-DE" dirty="0" err="1"/>
              <a:t>trick</a:t>
            </a:r>
            <a:r>
              <a:rPr lang="de-DE" dirty="0"/>
              <a:t>: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linear </a:t>
            </a:r>
            <a:r>
              <a:rPr lang="de-DE" dirty="0" err="1"/>
              <a:t>models</a:t>
            </a:r>
            <a:r>
              <a:rPr lang="de-DE" dirty="0"/>
              <a:t> affine (i.e. </a:t>
            </a:r>
            <a:r>
              <a:rPr lang="de-DE" dirty="0" err="1"/>
              <a:t>add</a:t>
            </a:r>
            <a:r>
              <a:rPr lang="de-DE" dirty="0"/>
              <a:t> a </a:t>
            </a:r>
            <a:r>
              <a:rPr lang="de-DE" dirty="0" err="1"/>
              <a:t>constant</a:t>
            </a:r>
            <a:r>
              <a:rPr lang="de-DE" dirty="0"/>
              <a:t> </a:t>
            </a:r>
            <a:r>
              <a:rPr lang="de-DE" b="1" dirty="0" err="1"/>
              <a:t>bias</a:t>
            </a:r>
            <a:r>
              <a:rPr lang="de-DE" dirty="0"/>
              <a:t>),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row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smtClean="0"/>
              <a:t>a </a:t>
            </a:r>
            <a:r>
              <a:rPr lang="de-DE" dirty="0" err="1" smtClean="0"/>
              <a:t>one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10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629842" y="234122"/>
            <a:ext cx="3868340" cy="440812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de-DE" b="1" dirty="0" err="1"/>
              <a:t>import</a:t>
            </a:r>
            <a:r>
              <a:rPr lang="de-DE" b="1" dirty="0"/>
              <a:t> </a:t>
            </a:r>
            <a:r>
              <a:rPr lang="de-DE" b="1" dirty="0" err="1"/>
              <a:t>sklearn.preprocessing</a:t>
            </a:r>
            <a:r>
              <a:rPr lang="de-DE" b="1" dirty="0"/>
              <a:t> </a:t>
            </a:r>
            <a:r>
              <a:rPr lang="de-DE" b="1" dirty="0" err="1"/>
              <a:t>as</a:t>
            </a:r>
            <a:r>
              <a:rPr lang="de-DE" b="1" dirty="0"/>
              <a:t> pp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/>
              <a:t># </a:t>
            </a:r>
            <a:r>
              <a:rPr lang="de-DE" b="1" dirty="0" err="1"/>
              <a:t>One-hot</a:t>
            </a:r>
            <a:r>
              <a:rPr lang="de-DE" b="1" dirty="0"/>
              <a:t> </a:t>
            </a:r>
            <a:r>
              <a:rPr lang="de-DE" b="1" dirty="0" err="1"/>
              <a:t>encoding</a:t>
            </a:r>
            <a:endParaRPr lang="de-DE" b="1" dirty="0"/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 err="1"/>
              <a:t>oh_enc</a:t>
            </a:r>
            <a:r>
              <a:rPr lang="de-DE" sz="1200" dirty="0"/>
              <a:t> = </a:t>
            </a:r>
            <a:r>
              <a:rPr lang="de-DE" sz="1200" dirty="0" err="1"/>
              <a:t>pp.OneHotEncoder</a:t>
            </a:r>
            <a:r>
              <a:rPr lang="de-DE" sz="12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 err="1"/>
              <a:t>n_values</a:t>
            </a:r>
            <a:r>
              <a:rPr lang="de-DE" sz="1200" dirty="0"/>
              <a:t>="</a:t>
            </a:r>
            <a:r>
              <a:rPr lang="de-DE" sz="1200" dirty="0" err="1"/>
              <a:t>auto</a:t>
            </a:r>
            <a:r>
              <a:rPr lang="de-DE" sz="1200" dirty="0"/>
              <a:t>", # num. </a:t>
            </a:r>
            <a:r>
              <a:rPr lang="de-DE" sz="1200" dirty="0" err="1"/>
              <a:t>of</a:t>
            </a:r>
            <a:r>
              <a:rPr lang="de-DE" sz="1200" dirty="0"/>
              <a:t>. </a:t>
            </a:r>
            <a:r>
              <a:rPr lang="de-DE" sz="1200" dirty="0" err="1"/>
              <a:t>cats</a:t>
            </a:r>
            <a:endParaRPr lang="de-DE" sz="12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/>
              <a:t># </a:t>
            </a:r>
            <a:r>
              <a:rPr lang="de-DE" sz="1200" dirty="0" err="1"/>
              <a:t>which</a:t>
            </a:r>
            <a:r>
              <a:rPr lang="de-DE" sz="1200" dirty="0"/>
              <a:t> </a:t>
            </a:r>
            <a:r>
              <a:rPr lang="de-DE" sz="1200" dirty="0" err="1"/>
              <a:t>columns</a:t>
            </a:r>
            <a:r>
              <a:rPr lang="de-DE" sz="1200" dirty="0"/>
              <a:t> </a:t>
            </a:r>
            <a:r>
              <a:rPr lang="de-DE" sz="1200" dirty="0" err="1"/>
              <a:t>are</a:t>
            </a:r>
            <a:r>
              <a:rPr lang="de-DE" sz="1200" dirty="0"/>
              <a:t> </a:t>
            </a:r>
            <a:r>
              <a:rPr lang="de-DE" sz="1200" dirty="0" err="1"/>
              <a:t>categorical</a:t>
            </a:r>
            <a:r>
              <a:rPr lang="de-DE" sz="1200" dirty="0"/>
              <a:t>?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 err="1"/>
              <a:t>categorical_features</a:t>
            </a:r>
            <a:r>
              <a:rPr lang="de-DE" sz="1200" dirty="0"/>
              <a:t>="all",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 err="1"/>
              <a:t>sparse</a:t>
            </a:r>
            <a:r>
              <a:rPr lang="de-DE" sz="1200" dirty="0"/>
              <a:t>=True # hold </a:t>
            </a:r>
            <a:r>
              <a:rPr lang="de-DE" sz="1200" dirty="0" err="1"/>
              <a:t>as</a:t>
            </a:r>
            <a:r>
              <a:rPr lang="de-DE" sz="1200" dirty="0"/>
              <a:t> </a:t>
            </a:r>
            <a:r>
              <a:rPr lang="de-DE" sz="1200" dirty="0" err="1"/>
              <a:t>sparse</a:t>
            </a:r>
            <a:r>
              <a:rPr lang="de-DE" sz="1200" dirty="0"/>
              <a:t>?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/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 err="1"/>
              <a:t>oh_enc.fit</a:t>
            </a:r>
            <a:r>
              <a:rPr lang="de-DE" sz="1200" dirty="0"/>
              <a:t>(</a:t>
            </a:r>
            <a:r>
              <a:rPr lang="de-DE" sz="1200" dirty="0" err="1"/>
              <a:t>some_data</a:t>
            </a:r>
            <a:r>
              <a:rPr lang="de-DE" sz="12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 err="1"/>
              <a:t>oh_enc.transform</a:t>
            </a:r>
            <a:r>
              <a:rPr lang="de-DE" sz="1200" dirty="0"/>
              <a:t>(</a:t>
            </a:r>
            <a:r>
              <a:rPr lang="de-DE" sz="1200" dirty="0" err="1"/>
              <a:t>some_data</a:t>
            </a:r>
            <a:r>
              <a:rPr lang="de-DE" sz="12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/>
              <a:t># </a:t>
            </a:r>
            <a:r>
              <a:rPr lang="de-DE" sz="1200" dirty="0" err="1"/>
              <a:t>optionally</a:t>
            </a:r>
            <a:r>
              <a:rPr lang="de-DE" sz="1200" dirty="0"/>
              <a:t>: </a:t>
            </a:r>
            <a:r>
              <a:rPr lang="de-DE" sz="1200" dirty="0" err="1"/>
              <a:t>to_array</a:t>
            </a:r>
            <a:r>
              <a:rPr lang="de-DE" sz="1200" dirty="0"/>
              <a:t>()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go</a:t>
            </a:r>
            <a:r>
              <a:rPr lang="de-DE" sz="1200" dirty="0"/>
              <a:t> back </a:t>
            </a:r>
            <a:r>
              <a:rPr lang="de-DE" sz="1200" dirty="0" err="1"/>
              <a:t>from</a:t>
            </a:r>
            <a:r>
              <a:rPr lang="de-DE" sz="1200" dirty="0"/>
              <a:t> </a:t>
            </a:r>
            <a:r>
              <a:rPr lang="de-DE" sz="1200" dirty="0" err="1"/>
              <a:t>sparse</a:t>
            </a:r>
            <a:r>
              <a:rPr lang="de-DE" sz="1200" dirty="0"/>
              <a:t> </a:t>
            </a:r>
            <a:r>
              <a:rPr lang="de-DE" sz="1200" dirty="0" err="1"/>
              <a:t>representation</a:t>
            </a:r>
            <a:endParaRPr lang="de-DE" sz="12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/>
              <a:t># </a:t>
            </a:r>
            <a:r>
              <a:rPr lang="de-DE" sz="1200" b="1" dirty="0" err="1"/>
              <a:t>it's</a:t>
            </a:r>
            <a:r>
              <a:rPr lang="de-DE" sz="1200" b="1" dirty="0"/>
              <a:t> </a:t>
            </a:r>
            <a:r>
              <a:rPr lang="de-DE" sz="1200" b="1" dirty="0" err="1"/>
              <a:t>always</a:t>
            </a:r>
            <a:r>
              <a:rPr lang="de-DE" sz="1200" b="1" dirty="0"/>
              <a:t> fit/</a:t>
            </a:r>
            <a:r>
              <a:rPr lang="de-DE" sz="1200" b="1" dirty="0" err="1"/>
              <a:t>transform</a:t>
            </a:r>
            <a:endParaRPr lang="de-DE" sz="120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4294967295"/>
          </p:nvPr>
        </p:nvSpPr>
        <p:spPr>
          <a:xfrm>
            <a:off x="4650582" y="234122"/>
            <a:ext cx="3868340" cy="440812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de-DE" sz="1200" dirty="0"/>
              <a:t># </a:t>
            </a:r>
            <a:r>
              <a:rPr lang="de-DE" sz="1200" b="1" dirty="0"/>
              <a:t>Label </a:t>
            </a:r>
            <a:r>
              <a:rPr lang="de-DE" sz="1200" b="1" dirty="0" err="1"/>
              <a:t>encoding</a:t>
            </a:r>
            <a:endParaRPr lang="de-DE" sz="1200" b="1" dirty="0"/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/>
              <a:t>le = </a:t>
            </a:r>
            <a:r>
              <a:rPr lang="de-DE" sz="1200" dirty="0" err="1"/>
              <a:t>pp.LabelEncoder</a:t>
            </a:r>
            <a:r>
              <a:rPr lang="de-DE" sz="1200" dirty="0"/>
              <a:t>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 err="1"/>
              <a:t>le.fit</a:t>
            </a:r>
            <a:r>
              <a:rPr lang="de-DE" sz="1200" dirty="0"/>
              <a:t>([1, 2, 2, 6])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/>
              <a:t># also </a:t>
            </a:r>
            <a:r>
              <a:rPr lang="de-DE" sz="1200" dirty="0" err="1"/>
              <a:t>fit_transform</a:t>
            </a:r>
            <a:endParaRPr lang="de-DE" sz="12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/>
              <a:t># </a:t>
            </a:r>
            <a:r>
              <a:rPr lang="de-DE" sz="1200" dirty="0" err="1"/>
              <a:t>le.classes</a:t>
            </a:r>
            <a:r>
              <a:rPr lang="de-DE" sz="1200" dirty="0"/>
              <a:t>_ == </a:t>
            </a:r>
            <a:r>
              <a:rPr lang="de-DE" sz="1200" dirty="0" err="1"/>
              <a:t>array</a:t>
            </a:r>
            <a:r>
              <a:rPr lang="de-DE" sz="1200" dirty="0"/>
              <a:t>([1, 2, 6])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 err="1"/>
              <a:t>le.transform</a:t>
            </a:r>
            <a:r>
              <a:rPr lang="de-DE" sz="1200" dirty="0"/>
              <a:t>([1, 2, 2, 6])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/>
              <a:t># == </a:t>
            </a:r>
            <a:r>
              <a:rPr lang="de-DE" sz="1200" dirty="0" err="1"/>
              <a:t>array</a:t>
            </a:r>
            <a:r>
              <a:rPr lang="de-DE" sz="1200" dirty="0"/>
              <a:t>([0, 0, 1, 2])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/>
              <a:t># </a:t>
            </a:r>
            <a:r>
              <a:rPr lang="de-DE" sz="1200" b="1" dirty="0"/>
              <a:t>Trick </a:t>
            </a:r>
            <a:r>
              <a:rPr lang="de-DE" sz="1200" b="1" dirty="0" err="1"/>
              <a:t>with</a:t>
            </a:r>
            <a:r>
              <a:rPr lang="de-DE" sz="1200" b="1" dirty="0"/>
              <a:t> Pandas</a:t>
            </a:r>
            <a:endParaRPr lang="de-DE" sz="12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 err="1"/>
              <a:t>from</a:t>
            </a:r>
            <a:r>
              <a:rPr lang="de-DE" sz="1200" dirty="0"/>
              <a:t> </a:t>
            </a:r>
            <a:r>
              <a:rPr lang="de-DE" sz="1200" dirty="0" err="1"/>
              <a:t>collections</a:t>
            </a:r>
            <a:r>
              <a:rPr lang="de-DE" sz="1200" dirty="0"/>
              <a:t> </a:t>
            </a:r>
            <a:r>
              <a:rPr lang="de-DE" sz="1200" dirty="0" err="1"/>
              <a:t>import</a:t>
            </a:r>
            <a:r>
              <a:rPr lang="de-DE" sz="1200" dirty="0"/>
              <a:t> </a:t>
            </a:r>
            <a:r>
              <a:rPr lang="de-DE" sz="1200" dirty="0" err="1"/>
              <a:t>defaultdict</a:t>
            </a:r>
            <a:endParaRPr lang="de-DE" sz="12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/>
              <a:t>d = </a:t>
            </a:r>
            <a:r>
              <a:rPr lang="de-DE" sz="1200" dirty="0" err="1"/>
              <a:t>defaultdict</a:t>
            </a:r>
            <a:r>
              <a:rPr lang="de-DE" sz="1200" dirty="0"/>
              <a:t>(</a:t>
            </a:r>
            <a:r>
              <a:rPr lang="de-DE" sz="1200" dirty="0" err="1"/>
              <a:t>pp.LabelEncoder</a:t>
            </a:r>
            <a:r>
              <a:rPr lang="de-DE" sz="12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/>
              <a:t>fit = </a:t>
            </a:r>
            <a:r>
              <a:rPr lang="de-DE" sz="1200" dirty="0" err="1"/>
              <a:t>df.apply</a:t>
            </a:r>
            <a:r>
              <a:rPr lang="de-DE" sz="1200" dirty="0"/>
              <a:t>(</a:t>
            </a:r>
            <a:r>
              <a:rPr lang="de-DE" sz="1200" dirty="0" err="1"/>
              <a:t>lambda</a:t>
            </a:r>
            <a:r>
              <a:rPr lang="de-DE" sz="1200" dirty="0"/>
              <a:t> x: d[x.name].</a:t>
            </a:r>
            <a:r>
              <a:rPr lang="de-DE" sz="1200" dirty="0" err="1"/>
              <a:t>fit_transform</a:t>
            </a:r>
            <a:r>
              <a:rPr lang="de-DE" sz="1200" dirty="0"/>
              <a:t>(x))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200" dirty="0" err="1"/>
              <a:t>df_new.apply</a:t>
            </a:r>
            <a:r>
              <a:rPr lang="de-DE" sz="1200" dirty="0"/>
              <a:t>(</a:t>
            </a:r>
            <a:r>
              <a:rPr lang="de-DE" sz="1200" dirty="0" err="1"/>
              <a:t>lambda</a:t>
            </a:r>
            <a:r>
              <a:rPr lang="de-DE" sz="1200" dirty="0"/>
              <a:t> x: d[x.name].</a:t>
            </a:r>
            <a:r>
              <a:rPr lang="de-DE" sz="1200" dirty="0" err="1"/>
              <a:t>transform</a:t>
            </a:r>
            <a:r>
              <a:rPr lang="de-DE" sz="1200" dirty="0"/>
              <a:t>(x))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11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6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loss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Given a </a:t>
                </a:r>
                <a:r>
                  <a:rPr lang="de-DE" dirty="0" err="1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data</a:t>
                </a:r>
                <a:r>
                  <a:rPr lang="de-DE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 </a:t>
                </a:r>
                <a:r>
                  <a:rPr lang="de-DE" dirty="0" err="1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set</a:t>
                </a:r>
                <a:r>
                  <a:rPr lang="de-DE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 D </a:t>
                </a:r>
                <a:r>
                  <a:rPr lang="de-DE" dirty="0" err="1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of</a:t>
                </a:r>
                <a:r>
                  <a:rPr lang="de-DE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 d-dimensional </a:t>
                </a:r>
                <a:r>
                  <a:rPr lang="de-DE" dirty="0" err="1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feature</a:t>
                </a:r>
                <a:r>
                  <a:rPr lang="de-DE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 </a:t>
                </a:r>
                <a:r>
                  <a:rPr lang="de-DE" dirty="0" err="1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vectors</a:t>
                </a:r>
                <a:r>
                  <a:rPr lang="de-DE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 x</a:t>
                </a:r>
                <a:r>
                  <a:rPr lang="de-DE" baseline="-25000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1</a:t>
                </a:r>
                <a:r>
                  <a:rPr lang="de-DE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, …, </a:t>
                </a:r>
                <a:r>
                  <a:rPr lang="de-DE" dirty="0" err="1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x</a:t>
                </a:r>
                <a:r>
                  <a:rPr lang="de-DE" baseline="-25000" dirty="0" err="1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n</a:t>
                </a:r>
                <a:r>
                  <a:rPr lang="de-DE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 </a:t>
                </a:r>
                <a:r>
                  <a:rPr lang="de-DE" dirty="0" err="1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and</a:t>
                </a:r>
                <a:r>
                  <a:rPr lang="de-DE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 </a:t>
                </a:r>
                <a:r>
                  <a:rPr lang="de-DE" dirty="0" err="1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labels</a:t>
                </a:r>
                <a:r>
                  <a:rPr lang="de-DE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 y</a:t>
                </a:r>
                <a:r>
                  <a:rPr lang="de-DE" baseline="-25000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1</a:t>
                </a:r>
                <a:r>
                  <a:rPr lang="de-DE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, …, </a:t>
                </a:r>
                <a:r>
                  <a:rPr lang="de-DE" dirty="0" err="1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y</a:t>
                </a:r>
                <a:r>
                  <a:rPr lang="de-DE" baseline="-25000" dirty="0" err="1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n</a:t>
                </a:r>
                <a:r>
                  <a:rPr lang="de-DE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. </a:t>
                </a:r>
              </a:p>
              <a:p>
                <a:pPr lvl="1"/>
                <a:r>
                  <a:rPr lang="de-DE" dirty="0" err="1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Define</a:t>
                </a:r>
                <a:r>
                  <a:rPr lang="de-DE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 </a:t>
                </a:r>
                <a:r>
                  <a:rPr lang="de-DE" dirty="0" err="1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loss</a:t>
                </a:r>
                <a:r>
                  <a:rPr lang="de-DE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 on a sample l(y', y, x), y' </a:t>
                </a:r>
                <a:r>
                  <a:rPr lang="de-DE" dirty="0" err="1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prediction</a:t>
                </a:r>
                <a:r>
                  <a:rPr lang="de-DE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. </a:t>
                </a:r>
                <a:r>
                  <a:rPr lang="de-DE" dirty="0" err="1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Often</a:t>
                </a:r>
                <a:r>
                  <a:rPr lang="de-DE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 </a:t>
                </a:r>
                <a:r>
                  <a:rPr lang="de-DE" dirty="0" err="1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independent</a:t>
                </a:r>
                <a:r>
                  <a:rPr lang="de-DE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 </a:t>
                </a:r>
                <a:r>
                  <a:rPr lang="de-DE" dirty="0" err="1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of</a:t>
                </a:r>
                <a:r>
                  <a:rPr lang="de-DE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 </a:t>
                </a:r>
                <a:r>
                  <a:rPr lang="de-DE" dirty="0" smtClean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x.</a:t>
                </a:r>
                <a:endParaRPr lang="de-DE" dirty="0">
                  <a:ea typeface="Meslo LG M DZ for Powerline" panose="020B0609030804020204" pitchFamily="49" charset="0"/>
                  <a:cs typeface="Meslo LG M DZ for Powerline" panose="020B0609030804020204" pitchFamily="49" charset="0"/>
                </a:endParaRPr>
              </a:p>
              <a:p>
                <a:pPr lvl="1"/>
                <a:r>
                  <a:rPr lang="de-DE" b="0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i-</a:t>
                </a:r>
                <a:r>
                  <a:rPr lang="de-DE" b="0" dirty="0" err="1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th</a:t>
                </a:r>
                <a:r>
                  <a:rPr lang="de-DE" b="0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. </a:t>
                </a:r>
                <a:r>
                  <a:rPr lang="de-DE" b="0" dirty="0" err="1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loss</a:t>
                </a:r>
                <a:r>
                  <a:rPr lang="de-DE" b="0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charset="0"/>
                            <a:ea typeface="Meslo LG M DZ for Powerline" panose="020B0609030804020204" pitchFamily="49" charset="0"/>
                            <a:cs typeface="Meslo LG M DZ for Powerline" panose="020B0609030804020204" pitchFamily="49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Meslo LG M DZ for Powerline" panose="020B0609030804020204" pitchFamily="49" charset="0"/>
                            <a:cs typeface="Meslo LG M DZ for Powerline" panose="020B0609030804020204" pitchFamily="49" charset="0"/>
                          </a:rPr>
                          <m:t>𝑙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Meslo LG M DZ for Powerline" panose="020B0609030804020204" pitchFamily="49" charset="0"/>
                            <a:cs typeface="Meslo LG M DZ for Powerline" panose="020B0609030804020204" pitchFamily="49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charset="0"/>
                            <a:ea typeface="Meslo LG M DZ for Powerline" panose="020B0609030804020204" pitchFamily="49" charset="0"/>
                            <a:cs typeface="Meslo LG M DZ for Powerline" panose="020B0609030804020204" pitchFamily="49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slo LG M DZ for Powerline" panose="020B0609030804020204" pitchFamily="49" charset="0"/>
                          </a:rPr>
                          <m:t>𝜃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slo LG M DZ for Powerline" panose="020B0609030804020204" pitchFamily="49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slo LG M DZ for Powerline" panose="020B0609030804020204" pitchFamily="49" charset="0"/>
                      </a:rPr>
                      <m:t>𝑙</m:t>
                    </m:r>
                    <m:d>
                      <m:dPr>
                        <m:ctrlPr>
                          <a:rPr lang="de-DE" b="0" i="1" smtClean="0">
                            <a:latin typeface="Cambria Math" charset="0"/>
                            <a:ea typeface="Cambria Math" panose="02040503050406030204" pitchFamily="18" charset="0"/>
                            <a:cs typeface="Meslo LG M DZ for Powerline" panose="020B06090308040202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charset="0"/>
                                <a:ea typeface="Cambria Math" panose="02040503050406030204" pitchFamily="18" charset="0"/>
                                <a:cs typeface="Meslo LG M DZ for Powerline" panose="020B0609030804020204" pitchFamily="49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slo LG M DZ for Powerline" panose="020B0609030804020204" pitchFamily="49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slo LG M DZ for Powerline" panose="020B0609030804020204" pitchFamily="49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de-DE" b="0" i="1" smtClean="0">
                                <a:latin typeface="Cambria Math" charset="0"/>
                                <a:ea typeface="Cambria Math" panose="02040503050406030204" pitchFamily="18" charset="0"/>
                                <a:cs typeface="Meslo LG M DZ for Powerline" panose="020B0609030804020204" pitchFamily="49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charset="0"/>
                                    <a:ea typeface="Cambria Math" panose="02040503050406030204" pitchFamily="18" charset="0"/>
                                    <a:cs typeface="Meslo LG M DZ for Powerline" panose="020B06090308040202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eslo LG M DZ for Powerline" panose="020B0609030804020204" pitchFamily="49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eslo LG M DZ for Powerline" panose="020B0609030804020204" pitchFamily="49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slo LG M DZ for Powerline" panose="020B0609030804020204" pitchFamily="49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charset="0"/>
                                <a:ea typeface="Cambria Math" panose="02040503050406030204" pitchFamily="18" charset="0"/>
                                <a:cs typeface="Meslo LG M DZ for Powerline" panose="020B0609030804020204" pitchFamily="49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slo LG M DZ for Powerline" panose="020B0609030804020204" pitchFamily="49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slo LG M DZ for Powerline" panose="020B0609030804020204" pitchFamily="49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slo LG M DZ for Powerline" panose="020B0609030804020204" pitchFamily="49" charset="0"/>
                      </a:rPr>
                      <m:t>.</m:t>
                    </m:r>
                  </m:oMath>
                </a14:m>
                <a:endParaRPr lang="de-DE" b="0" dirty="0">
                  <a:ea typeface="Cambria Math" panose="02040503050406030204" pitchFamily="18" charset="0"/>
                  <a:cs typeface="Meslo LG M DZ for Powerline" panose="020B0609030804020204" pitchFamily="49" charset="0"/>
                </a:endParaRPr>
              </a:p>
              <a:p>
                <a:pPr lvl="1"/>
                <a:r>
                  <a:rPr lang="de-DE" b="1" dirty="0" err="1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empirical</a:t>
                </a:r>
                <a:r>
                  <a:rPr lang="de-DE" b="1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 </a:t>
                </a:r>
                <a:r>
                  <a:rPr lang="de-DE" b="1" dirty="0" err="1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loss</a:t>
                </a:r>
                <a:r>
                  <a:rPr lang="de-DE" dirty="0">
                    <a:ea typeface="Meslo LG M DZ for Powerline" panose="020B0609030804020204" pitchFamily="49" charset="0"/>
                    <a:cs typeface="Meslo LG M DZ for Powerline" panose="020B0609030804020204" pitchFamily="49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Meslo LG M DZ for Powerline" panose="020B0609030804020204" pitchFamily="49" charset="0"/>
                        <a:cs typeface="Meslo LG M DZ for Powerline" panose="020B0609030804020204" pitchFamily="49" charset="0"/>
                      </a:rPr>
                      <m:t>𝑙</m:t>
                    </m:r>
                    <m:d>
                      <m:dPr>
                        <m:ctrlPr>
                          <a:rPr lang="de-DE" b="0" i="1" smtClean="0">
                            <a:latin typeface="Cambria Math" charset="0"/>
                            <a:ea typeface="Meslo LG M DZ for Powerline" panose="020B0609030804020204" pitchFamily="49" charset="0"/>
                            <a:cs typeface="Meslo LG M DZ for Powerline" panose="020B0609030804020204" pitchFamily="49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slo LG M DZ for Powerline" panose="020B0609030804020204" pitchFamily="49" charset="0"/>
                          </a:rPr>
                          <m:t>𝜃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slo LG M DZ for Powerline" panose="020B0609030804020204" pitchFamily="49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b="0" i="1" smtClean="0">
                            <a:latin typeface="Cambria Math" charset="0"/>
                            <a:ea typeface="Cambria Math" panose="02040503050406030204" pitchFamily="18" charset="0"/>
                            <a:cs typeface="Meslo LG M DZ for Powerline" panose="020B0609030804020204" pitchFamily="49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slo LG M DZ for Powerline" panose="020B0609030804020204" pitchFamily="49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slo LG M DZ for Powerline" panose="020B0609030804020204" pitchFamily="49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slo LG M DZ for Powerline" panose="020B0609030804020204" pitchFamily="49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charset="0"/>
                                <a:ea typeface="Cambria Math" panose="02040503050406030204" pitchFamily="18" charset="0"/>
                                <a:cs typeface="Meslo LG M DZ for Powerline" panose="020B0609030804020204" pitchFamily="49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slo LG M DZ for Powerline" panose="020B0609030804020204" pitchFamily="49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slo LG M DZ for Powerline" panose="020B0609030804020204" pitchFamily="49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slo LG M DZ for Powerline" panose="020B0609030804020204" pitchFamily="49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slo LG M DZ for Powerline" panose="020B0609030804020204" pitchFamily="49" charset="0"/>
                          </a:rPr>
                          <m:t>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slo LG M DZ for Powerline" panose="020B0609030804020204" pitchFamily="49" charset="0"/>
                          </a:rPr>
                          <m:t>)</m:t>
                        </m:r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slo LG M DZ for Powerline" panose="020B0609030804020204" pitchFamily="49" charset="0"/>
                      </a:rPr>
                      <m:t>.</m:t>
                    </m:r>
                  </m:oMath>
                </a14:m>
                <a:endParaRPr lang="de-DE" b="1" dirty="0">
                  <a:ea typeface="Meslo LG M DZ for Powerline" panose="020B0609030804020204" pitchFamily="49" charset="0"/>
                  <a:cs typeface="Meslo LG M DZ for Powerline" panose="020B0609030804020204" pitchFamily="49" charset="0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73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12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9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Least </a:t>
            </a:r>
            <a:r>
              <a:rPr lang="de-DE" dirty="0" err="1"/>
              <a:t>Squares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Model </a:t>
                </a:r>
                <a:r>
                  <a:rPr lang="de-DE" dirty="0" err="1"/>
                  <a:t>parameter</a:t>
                </a:r>
                <a:r>
                  <a:rPr lang="de-DE" dirty="0"/>
                  <a:t> </a:t>
                </a:r>
                <a:r>
                  <a:rPr lang="el-GR" dirty="0"/>
                  <a:t>Θ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d-dim. </a:t>
                </a:r>
                <a:r>
                  <a:rPr lang="de-DE" b="1" dirty="0" err="1"/>
                  <a:t>weight</a:t>
                </a:r>
                <a:r>
                  <a:rPr lang="de-DE" b="1" dirty="0"/>
                  <a:t> </a:t>
                </a:r>
                <a:r>
                  <a:rPr lang="de-DE" b="1" dirty="0" err="1"/>
                  <a:t>vector</a:t>
                </a:r>
                <a:r>
                  <a:rPr lang="de-DE" dirty="0"/>
                  <a:t> w.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𝑅𝑆𝑆</m:t>
                    </m:r>
                    <m:d>
                      <m:d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sSub>
                          <m:sSubPr>
                            <m:ctrlPr>
                              <a:rPr lang="de-DE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)²</m:t>
                        </m:r>
                      </m:e>
                    </m:nary>
                  </m:oMath>
                </a14:m>
                <a:r>
                  <a:rPr lang="en-US" dirty="0"/>
                  <a:t> (</a:t>
                </a:r>
                <a:r>
                  <a:rPr lang="en-US" b="1" dirty="0"/>
                  <a:t>residual sum of squares)</a:t>
                </a:r>
                <a:endParaRPr lang="en-US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00" y="2520174"/>
            <a:ext cx="7453006" cy="191563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13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18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Geometric</a:t>
            </a:r>
            <a:r>
              <a:rPr lang="de-DE" dirty="0"/>
              <a:t> Proof (N &gt;= D)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232332"/>
            <a:ext cx="4160434" cy="307874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4789084" y="1268016"/>
                <a:ext cx="4015919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smtClean="0"/>
                  <a:t>Idea: Project y on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b="1" dirty="0" err="1"/>
                  <a:t>column</a:t>
                </a:r>
                <a:r>
                  <a:rPr lang="de-DE" b="1" dirty="0"/>
                  <a:t> </a:t>
                </a:r>
                <a:r>
                  <a:rPr lang="de-DE" b="1" dirty="0" err="1"/>
                  <a:t>space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X (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matrix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instances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rows</a:t>
                </a:r>
                <a:r>
                  <a:rPr lang="de-DE" dirty="0"/>
                  <a:t>). </a:t>
                </a:r>
                <a:r>
                  <a:rPr lang="de-DE" dirty="0" err="1"/>
                  <a:t>Coordinate</a:t>
                </a:r>
                <a:r>
                  <a:rPr lang="de-DE" dirty="0"/>
                  <a:t> </a:t>
                </a:r>
                <a:r>
                  <a:rPr lang="de-DE" dirty="0" err="1"/>
                  <a:t>vector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y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then</a:t>
                </a:r>
                <a:r>
                  <a:rPr lang="de-DE" dirty="0"/>
                  <a:t> w.</a:t>
                </a:r>
              </a:p>
              <a:p>
                <a:r>
                  <a:rPr lang="de-DE" b="0" dirty="0"/>
                  <a:t>		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de-DE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de-DE" b="0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de-DE" b="0" i="1" dirty="0">
                    <a:latin typeface="Cambria Math" panose="02040503050406030204" pitchFamily="18" charset="0"/>
                  </a:rPr>
                  <a:t/>
                </a:r>
                <a:br>
                  <a:rPr lang="de-DE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                      ⇒</m:t>
                    </m:r>
                    <m:sSup>
                      <m:sSup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de-DE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de-DE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de-DE" b="0" dirty="0"/>
                  <a:t>.</a:t>
                </a:r>
              </a:p>
              <a:p>
                <a:endParaRPr lang="de-DE" dirty="0"/>
              </a:p>
              <a:p>
                <a:r>
                  <a:rPr lang="de-DE" dirty="0"/>
                  <a:t>P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called</a:t>
                </a:r>
                <a:r>
                  <a:rPr lang="de-DE" dirty="0"/>
                  <a:t> </a:t>
                </a:r>
                <a:r>
                  <a:rPr lang="de-DE" b="1" dirty="0"/>
                  <a:t>hat </a:t>
                </a:r>
                <a:r>
                  <a:rPr lang="de-DE" b="1" dirty="0" err="1"/>
                  <a:t>matrix</a:t>
                </a:r>
                <a:r>
                  <a:rPr lang="de-DE" dirty="0"/>
                  <a:t>. This </a:t>
                </a:r>
                <a:r>
                  <a:rPr lang="de-DE" dirty="0" err="1"/>
                  <a:t>formula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also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calculus</a:t>
                </a:r>
                <a:r>
                  <a:rPr lang="de-DE" dirty="0"/>
                  <a:t>: </a:t>
                </a:r>
                <a:r>
                  <a:rPr lang="de-DE" dirty="0" err="1"/>
                  <a:t>Derive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w </a:t>
                </a:r>
                <a:r>
                  <a:rPr lang="de-DE" dirty="0" err="1"/>
                  <a:t>and</a:t>
                </a:r>
                <a:r>
                  <a:rPr lang="de-DE" dirty="0"/>
                  <a:t> </a:t>
                </a:r>
                <a:r>
                  <a:rPr lang="de-DE" dirty="0" err="1"/>
                  <a:t>equate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0, </a:t>
                </a:r>
                <a:r>
                  <a:rPr lang="de-DE" dirty="0" err="1"/>
                  <a:t>solve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w like in </a:t>
                </a:r>
                <a:r>
                  <a:rPr lang="de-DE" dirty="0" err="1"/>
                  <a:t>school</a:t>
                </a:r>
                <a:r>
                  <a:rPr lang="de-DE" dirty="0"/>
                  <a:t>.</a:t>
                </a:r>
              </a:p>
              <a:p>
                <a:endParaRPr lang="de-DE" dirty="0"/>
              </a:p>
              <a:p>
                <a:r>
                  <a:rPr lang="de-DE" dirty="0"/>
                  <a:t>Carl-Friedrich Gauß (1777-1855)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084" y="1268016"/>
                <a:ext cx="4015919" cy="2893100"/>
              </a:xfrm>
              <a:prstGeom prst="rect">
                <a:avLst/>
              </a:prstGeom>
              <a:blipFill rotWithShape="0">
                <a:blip r:embed="rId3"/>
                <a:stretch>
                  <a:fillRect l="-456" t="-421" b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14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92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Polynomial</a:t>
            </a:r>
            <a:r>
              <a:rPr lang="de-DE" dirty="0"/>
              <a:t> </a:t>
            </a:r>
            <a:r>
              <a:rPr lang="de-DE" dirty="0" err="1"/>
              <a:t>feats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on remote </a:t>
            </a:r>
            <a:r>
              <a:rPr lang="de-DE" dirty="0" err="1"/>
              <a:t>sensing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694" y="1516456"/>
            <a:ext cx="6439458" cy="262150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15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31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 </a:t>
            </a:r>
            <a:r>
              <a:rPr lang="de-DE" dirty="0" err="1"/>
              <a:t>with</a:t>
            </a:r>
            <a:r>
              <a:rPr lang="de-DE" dirty="0"/>
              <a:t> Least </a:t>
            </a:r>
            <a:r>
              <a:rPr lang="de-DE" dirty="0" err="1"/>
              <a:t>Squares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Weights </a:t>
                </a:r>
                <a:r>
                  <a:rPr lang="de-DE" dirty="0" err="1"/>
                  <a:t>become</a:t>
                </a:r>
                <a:r>
                  <a:rPr lang="de-DE" dirty="0"/>
                  <a:t> </a:t>
                </a:r>
                <a:r>
                  <a:rPr lang="de-DE" dirty="0" err="1"/>
                  <a:t>arbitrarily</a:t>
                </a:r>
                <a:r>
                  <a:rPr lang="de-DE" dirty="0"/>
                  <a:t> large </a:t>
                </a:r>
                <a:r>
                  <a:rPr lang="de-DE" dirty="0">
                    <a:sym typeface="Wingdings" panose="05000000000000000000" pitchFamily="2" charset="2"/>
                  </a:rPr>
                  <a:t> </a:t>
                </a:r>
                <a:r>
                  <a:rPr lang="de-DE" dirty="0" err="1">
                    <a:sym typeface="Wingdings" panose="05000000000000000000" pitchFamily="2" charset="2"/>
                  </a:rPr>
                  <a:t>overfitting</a:t>
                </a:r>
                <a:r>
                  <a:rPr lang="de-DE" dirty="0">
                    <a:sym typeface="Wingdings" panose="05000000000000000000" pitchFamily="2" charset="2"/>
                  </a:rPr>
                  <a:t>.</a:t>
                </a:r>
                <a:endParaRPr lang="de-D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sometimes not invertible: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+ 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 non-negative lambda is more robust.</a:t>
                </a:r>
              </a:p>
              <a:p>
                <a:r>
                  <a:rPr lang="de-DE" dirty="0" err="1"/>
                  <a:t>Equivalent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modifying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:</a:t>
                </a:r>
                <a:br>
                  <a:rPr lang="de-DE" dirty="0"/>
                </a:b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de-DE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𝑅𝑆𝑆</m:t>
                    </m:r>
                    <m:d>
                      <m:dPr>
                        <m:ctrlPr>
                          <a:rPr lang="de-DE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de-DE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de-DE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p>
                                  <m:sSupPr>
                                    <m:ctrlPr>
                                      <a:rPr lang="de-DE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de-DE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²+…+</m:t>
                    </m:r>
                    <m:sSub>
                      <m:sSubPr>
                        <m:ctrlPr>
                          <a:rPr lang="de-DE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²)</m:t>
                    </m:r>
                  </m:oMath>
                </a14:m>
                <a:endParaRPr lang="de-DE" dirty="0"/>
              </a:p>
              <a:p>
                <a:r>
                  <a:rPr lang="de-DE" dirty="0"/>
                  <a:t>This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b="1" dirty="0" err="1"/>
                  <a:t>ridge</a:t>
                </a:r>
                <a:r>
                  <a:rPr lang="de-DE" b="1" dirty="0"/>
                  <a:t> </a:t>
                </a:r>
                <a:r>
                  <a:rPr lang="de-DE" b="1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linear </a:t>
                </a:r>
                <a:r>
                  <a:rPr lang="de-DE" dirty="0" err="1"/>
                  <a:t>regression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L2 </a:t>
                </a:r>
                <a:r>
                  <a:rPr lang="de-DE" dirty="0" err="1"/>
                  <a:t>regularization</a:t>
                </a:r>
                <a:r>
                  <a:rPr lang="de-DE" dirty="0"/>
                  <a:t>.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2617" b="-1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16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49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Lambda / </a:t>
            </a:r>
            <a:r>
              <a:rPr lang="de-DE" dirty="0" err="1"/>
              <a:t>Weights</a:t>
            </a:r>
            <a:endParaRPr lang="en-US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852" y="1129741"/>
            <a:ext cx="4349749" cy="326231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17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2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Lambda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Lambda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b="1" dirty="0" err="1"/>
              <a:t>hyper</a:t>
            </a:r>
            <a:r>
              <a:rPr lang="de-DE" b="1" dirty="0"/>
              <a:t> </a:t>
            </a:r>
            <a:r>
              <a:rPr lang="de-DE" b="1" dirty="0" err="1"/>
              <a:t>parameter</a:t>
            </a:r>
            <a:r>
              <a:rPr lang="de-DE" dirty="0"/>
              <a:t>.</a:t>
            </a:r>
          </a:p>
          <a:p>
            <a:r>
              <a:rPr lang="de-DE" dirty="0"/>
              <a:t>Chosen on a log-</a:t>
            </a:r>
            <a:r>
              <a:rPr lang="de-DE" dirty="0" err="1"/>
              <a:t>scale</a:t>
            </a:r>
            <a:r>
              <a:rPr lang="de-DE" dirty="0"/>
              <a:t> (</a:t>
            </a:r>
            <a:r>
              <a:rPr lang="de-DE" dirty="0" err="1"/>
              <a:t>try</a:t>
            </a:r>
            <a:r>
              <a:rPr lang="de-DE" dirty="0"/>
              <a:t> …0.05, 0.1, 0.5, 1, 5, …).</a:t>
            </a:r>
          </a:p>
          <a:p>
            <a:r>
              <a:rPr lang="de-DE" dirty="0"/>
              <a:t>The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lambda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larger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.</a:t>
            </a:r>
          </a:p>
          <a:p>
            <a:r>
              <a:rPr lang="de-DE" dirty="0"/>
              <a:t>More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smaller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lambda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you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add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features</a:t>
            </a:r>
            <a:r>
              <a:rPr lang="de-DE" dirty="0">
                <a:sym typeface="Wingdings" panose="05000000000000000000" pitchFamily="2" charset="2"/>
              </a:rPr>
              <a:t>  larger </a:t>
            </a:r>
            <a:r>
              <a:rPr lang="de-DE" dirty="0" err="1">
                <a:sym typeface="Wingdings" panose="05000000000000000000" pitchFamily="2" charset="2"/>
              </a:rPr>
              <a:t>lambda</a:t>
            </a:r>
            <a:r>
              <a:rPr lang="de-DE" dirty="0">
                <a:sym typeface="Wingdings" panose="05000000000000000000" pitchFamily="2" charset="2"/>
              </a:rPr>
              <a:t>. </a:t>
            </a:r>
            <a:r>
              <a:rPr lang="de-DE" b="1" dirty="0">
                <a:sym typeface="Wingdings" panose="05000000000000000000" pitchFamily="2" charset="2"/>
              </a:rPr>
              <a:t>But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depends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precise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feature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added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correlates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target</a:t>
            </a:r>
            <a:r>
              <a:rPr lang="de-DE" dirty="0">
                <a:sym typeface="Wingdings" panose="05000000000000000000" pitchFamily="2" charset="2"/>
              </a:rPr>
              <a:t> variable.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18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7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variants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b="1" dirty="0"/>
                  <a:t>Lasso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(|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Leads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b="1" dirty="0" err="1"/>
                  <a:t>sparsity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features</a:t>
                </a:r>
                <a:r>
                  <a:rPr lang="de-DE" dirty="0"/>
                  <a:t> (</a:t>
                </a:r>
                <a:r>
                  <a:rPr lang="de-DE" dirty="0" err="1"/>
                  <a:t>presses</a:t>
                </a:r>
                <a:r>
                  <a:rPr lang="de-DE" dirty="0"/>
                  <a:t>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0).</a:t>
                </a:r>
              </a:p>
              <a:p>
                <a:r>
                  <a:rPr lang="de-DE" b="1" dirty="0" err="1"/>
                  <a:t>Elastic</a:t>
                </a:r>
                <a:r>
                  <a:rPr lang="de-DE" b="1" dirty="0"/>
                  <a:t> </a:t>
                </a:r>
                <a:r>
                  <a:rPr lang="de-DE" b="1" dirty="0" err="1"/>
                  <a:t>net</a:t>
                </a:r>
                <a:r>
                  <a:rPr lang="de-DE" dirty="0"/>
                  <a:t>: Combine </a:t>
                </a:r>
                <a:r>
                  <a:rPr lang="de-DE" dirty="0" err="1"/>
                  <a:t>both</a:t>
                </a:r>
                <a:r>
                  <a:rPr lang="de-DE" dirty="0"/>
                  <a:t> L1 </a:t>
                </a:r>
                <a:r>
                  <a:rPr lang="de-DE" dirty="0" err="1"/>
                  <a:t>and</a:t>
                </a:r>
                <a:r>
                  <a:rPr lang="de-DE" dirty="0"/>
                  <a:t> L2 on all </a:t>
                </a:r>
                <a:r>
                  <a:rPr lang="de-DE" dirty="0" err="1"/>
                  <a:t>weights</a:t>
                </a:r>
                <a:r>
                  <a:rPr lang="de-DE" dirty="0"/>
                  <a:t>.</a:t>
                </a:r>
              </a:p>
              <a:p>
                <a:pPr lvl="1"/>
                <a:r>
                  <a:rPr lang="de-DE" dirty="0" err="1"/>
                  <a:t>better</a:t>
                </a:r>
                <a:r>
                  <a:rPr lang="de-DE" dirty="0"/>
                  <a:t> </a:t>
                </a:r>
                <a:r>
                  <a:rPr lang="de-DE" dirty="0" err="1"/>
                  <a:t>deals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correlated</a:t>
                </a:r>
                <a:r>
                  <a:rPr lang="de-DE" dirty="0"/>
                  <a:t> </a:t>
                </a:r>
                <a:r>
                  <a:rPr lang="de-DE" dirty="0" err="1"/>
                  <a:t>features</a:t>
                </a:r>
                <a:r>
                  <a:rPr lang="de-DE" dirty="0"/>
                  <a:t>,</a:t>
                </a:r>
              </a:p>
              <a:p>
                <a:pPr lvl="1"/>
                <a:r>
                  <a:rPr lang="de-DE" dirty="0" err="1"/>
                  <a:t>harder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tune </a:t>
                </a:r>
                <a:r>
                  <a:rPr lang="de-DE" dirty="0" err="1"/>
                  <a:t>as</a:t>
                </a:r>
                <a:r>
                  <a:rPr lang="de-DE" dirty="0"/>
                  <a:t> a </a:t>
                </a:r>
                <a:r>
                  <a:rPr lang="de-DE" dirty="0" err="1"/>
                  <a:t>new</a:t>
                </a:r>
                <a:r>
                  <a:rPr lang="de-DE" dirty="0"/>
                  <a:t> </a:t>
                </a:r>
                <a:r>
                  <a:rPr lang="de-DE" dirty="0" err="1"/>
                  <a:t>hyper</a:t>
                </a:r>
                <a:r>
                  <a:rPr lang="de-DE" dirty="0"/>
                  <a:t> </a:t>
                </a:r>
                <a:r>
                  <a:rPr lang="de-DE" dirty="0" err="1"/>
                  <a:t>parameter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added</a:t>
                </a:r>
                <a:r>
                  <a:rPr lang="de-DE" dirty="0"/>
                  <a:t>.</a:t>
                </a:r>
              </a:p>
              <a:p>
                <a:r>
                  <a:rPr lang="de-DE" b="1" dirty="0"/>
                  <a:t>Robust </a:t>
                </a:r>
                <a:r>
                  <a:rPr lang="de-DE" b="1" dirty="0" err="1"/>
                  <a:t>regression</a:t>
                </a:r>
                <a:r>
                  <a:rPr lang="de-DE" dirty="0"/>
                  <a:t>: More </a:t>
                </a:r>
                <a:r>
                  <a:rPr lang="de-DE" dirty="0" err="1"/>
                  <a:t>stable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outliers</a:t>
                </a:r>
                <a:r>
                  <a:rPr lang="de-DE" dirty="0"/>
                  <a:t>, </a:t>
                </a:r>
                <a:r>
                  <a:rPr lang="de-DE" dirty="0" err="1"/>
                  <a:t>rarely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solve</a:t>
                </a:r>
                <a:r>
                  <a:rPr lang="de-DE" dirty="0"/>
                  <a:t> a </a:t>
                </a:r>
                <a:r>
                  <a:rPr lang="de-DE" dirty="0" err="1"/>
                  <a:t>quadratic</a:t>
                </a:r>
                <a:r>
                  <a:rPr lang="de-DE" dirty="0"/>
                  <a:t> </a:t>
                </a:r>
                <a:r>
                  <a:rPr lang="de-DE" dirty="0" err="1"/>
                  <a:t>program</a:t>
                </a:r>
                <a:r>
                  <a:rPr lang="de-DE" dirty="0"/>
                  <a:t> (QP).</a:t>
                </a:r>
              </a:p>
              <a:p>
                <a:r>
                  <a:rPr lang="de-DE" b="1" dirty="0" err="1"/>
                  <a:t>Bayesian</a:t>
                </a:r>
                <a:r>
                  <a:rPr lang="de-DE" b="1" dirty="0"/>
                  <a:t> Linear Regression</a:t>
                </a:r>
                <a:r>
                  <a:rPr lang="de-DE" dirty="0"/>
                  <a:t>: Do not </a:t>
                </a:r>
                <a:r>
                  <a:rPr lang="de-DE" dirty="0" err="1"/>
                  <a:t>compute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weight</a:t>
                </a:r>
                <a:r>
                  <a:rPr lang="de-DE" dirty="0"/>
                  <a:t>, but </a:t>
                </a:r>
                <a:r>
                  <a:rPr lang="de-DE" dirty="0" err="1"/>
                  <a:t>keep</a:t>
                </a:r>
                <a:r>
                  <a:rPr lang="de-DE" dirty="0"/>
                  <a:t> a </a:t>
                </a:r>
                <a:r>
                  <a:rPr lang="de-DE" dirty="0" err="1"/>
                  <a:t>distribution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weights</a:t>
                </a:r>
                <a:r>
                  <a:rPr lang="de-DE" dirty="0"/>
                  <a:t>!</a:t>
                </a:r>
                <a:endParaRPr lang="de-DE" b="1" dirty="0"/>
              </a:p>
              <a:p>
                <a:endParaRPr lang="de-DE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73" t="-2243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19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56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 this module you will learn about,</a:t>
            </a:r>
          </a:p>
          <a:p>
            <a:r>
              <a:rPr lang="de-DE" dirty="0" err="1" smtClean="0"/>
              <a:t>Decision</a:t>
            </a:r>
            <a:r>
              <a:rPr lang="de-DE" dirty="0"/>
              <a:t> </a:t>
            </a:r>
            <a:r>
              <a:rPr lang="de-DE" dirty="0" err="1" smtClean="0"/>
              <a:t>tree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models</a:t>
            </a:r>
            <a:r>
              <a:rPr lang="de-DE" dirty="0" smtClean="0"/>
              <a:t>,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, incl.</a:t>
            </a:r>
          </a:p>
          <a:p>
            <a:pPr lvl="1"/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endParaRPr lang="de-DE" dirty="0" smtClean="0"/>
          </a:p>
          <a:p>
            <a:pPr lvl="1"/>
            <a:r>
              <a:rPr lang="de-DE" dirty="0" smtClean="0"/>
              <a:t>Random </a:t>
            </a:r>
            <a:r>
              <a:rPr lang="de-DE" dirty="0" err="1" smtClean="0"/>
              <a:t>Forests</a:t>
            </a:r>
            <a:endParaRPr lang="de-DE" dirty="0" smtClean="0"/>
          </a:p>
          <a:p>
            <a:pPr lvl="1"/>
            <a:r>
              <a:rPr lang="de-DE" dirty="0" smtClean="0"/>
              <a:t>Gradient </a:t>
            </a:r>
            <a:r>
              <a:rPr lang="de-DE" dirty="0" err="1" smtClean="0"/>
              <a:t>Boosted</a:t>
            </a:r>
            <a:r>
              <a:rPr lang="de-DE" dirty="0" smtClean="0"/>
              <a:t> </a:t>
            </a:r>
            <a:r>
              <a:rPr lang="de-DE" dirty="0" err="1" smtClean="0"/>
              <a:t>Trees</a:t>
            </a:r>
            <a:endParaRPr lang="de-DE" dirty="0" smtClean="0"/>
          </a:p>
          <a:p>
            <a:r>
              <a:rPr lang="de-DE" dirty="0" err="1" smtClean="0"/>
              <a:t>Understand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setting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supervised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solve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.</a:t>
            </a:r>
          </a:p>
          <a:p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techniques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spot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deal </a:t>
            </a:r>
            <a:r>
              <a:rPr lang="de-DE" dirty="0" err="1" smtClean="0"/>
              <a:t>with</a:t>
            </a:r>
            <a:r>
              <a:rPr lang="de-DE" dirty="0" smtClean="0"/>
              <a:t> it.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Bayesian</a:t>
            </a:r>
            <a:r>
              <a:rPr lang="de-DE" dirty="0"/>
              <a:t> Linear Regression </a:t>
            </a:r>
            <a:r>
              <a:rPr lang="de-DE" dirty="0" err="1"/>
              <a:t>example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268016"/>
            <a:ext cx="3217001" cy="3262312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11" y="1268017"/>
            <a:ext cx="3101471" cy="32623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20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84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196" y="122943"/>
            <a:ext cx="9144000" cy="47548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21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59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Logistic</a:t>
            </a:r>
            <a:r>
              <a:rPr lang="de-DE" dirty="0"/>
              <a:t>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Logistic Regression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simply</a:t>
                </a:r>
                <a:r>
                  <a:rPr lang="de-DE" dirty="0"/>
                  <a:t> linear </a:t>
                </a:r>
                <a:r>
                  <a:rPr lang="de-DE" dirty="0" err="1"/>
                  <a:t>regression</a:t>
                </a:r>
                <a:r>
                  <a:rPr lang="de-DE" dirty="0"/>
                  <a:t> + </a:t>
                </a:r>
                <a:r>
                  <a:rPr lang="de-DE" b="1" dirty="0" err="1"/>
                  <a:t>squashing</a:t>
                </a:r>
                <a:r>
                  <a:rPr lang="de-DE" dirty="0"/>
                  <a:t>,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b="1" dirty="0" err="1"/>
                  <a:t>sigmoid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: </a:t>
                </a:r>
                <a:br>
                  <a:rPr lang="de-DE" dirty="0"/>
                </a:br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de-DE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2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179" y="2389313"/>
            <a:ext cx="4800600" cy="18888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22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59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Logistic</a:t>
            </a:r>
            <a:r>
              <a:rPr lang="de-DE" dirty="0"/>
              <a:t> Regression II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DE" dirty="0"/>
                  <a:t>Outputs a </a:t>
                </a:r>
                <a:r>
                  <a:rPr lang="de-DE" dirty="0" err="1"/>
                  <a:t>probability</a:t>
                </a:r>
                <a:r>
                  <a:rPr lang="de-DE" dirty="0"/>
                  <a:t> in [0, 1]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:r>
                  <a:rPr lang="de-DE" dirty="0" err="1"/>
                  <a:t>outputs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likelihood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label</a:t>
                </a:r>
                <a:r>
                  <a:rPr lang="de-DE" dirty="0"/>
                  <a:t> </a:t>
                </a:r>
                <a:r>
                  <a:rPr lang="de-DE" dirty="0" err="1"/>
                  <a:t>being</a:t>
                </a:r>
                <a:r>
                  <a:rPr lang="de-DE" dirty="0"/>
                  <a:t> 1: P(y = 1 | x, D) </a:t>
                </a:r>
                <a:br>
                  <a:rPr lang="de-DE" dirty="0"/>
                </a:br>
                <a:r>
                  <a:rPr lang="de-DE" dirty="0">
                    <a:sym typeface="Wingdings" panose="05000000000000000000" pitchFamily="2" charset="2"/>
                  </a:rPr>
                  <a:t> </a:t>
                </a:r>
                <a:r>
                  <a:rPr lang="de-DE" dirty="0" err="1">
                    <a:sym typeface="Wingdings" panose="05000000000000000000" pitchFamily="2" charset="2"/>
                  </a:rPr>
                  <a:t>binary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classification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problem</a:t>
                </a:r>
                <a:r>
                  <a:rPr lang="de-DE" dirty="0">
                    <a:sym typeface="Wingdings" panose="05000000000000000000" pitchFamily="2" charset="2"/>
                  </a:rPr>
                  <a:t>.</a:t>
                </a:r>
                <a:br>
                  <a:rPr lang="de-DE" dirty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𝑜𝑔𝑙𝑜𝑠𝑠</m:t>
                    </m:r>
                    <m:d>
                      <m:dPr>
                        <m:ctrlPr>
                          <a:rPr lang="de-DE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de-DE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⁡(1+ 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de-DE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de-DE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de-DE" dirty="0">
                  <a:sym typeface="Wingdings" panose="05000000000000000000" pitchFamily="2" charset="2"/>
                </a:endParaRPr>
              </a:p>
              <a:p>
                <a:r>
                  <a:rPr lang="de-DE" dirty="0"/>
                  <a:t> </a:t>
                </a:r>
                <a:r>
                  <a:rPr lang="de-DE" b="1" dirty="0" err="1"/>
                  <a:t>multinomial</a:t>
                </a:r>
                <a:r>
                  <a:rPr lang="de-DE" b="1" dirty="0"/>
                  <a:t> </a:t>
                </a:r>
                <a:r>
                  <a:rPr lang="de-DE" b="1" dirty="0" err="1"/>
                  <a:t>logistic</a:t>
                </a:r>
                <a:r>
                  <a:rPr lang="de-DE" b="1" dirty="0"/>
                  <a:t> </a:t>
                </a:r>
                <a:r>
                  <a:rPr lang="de-DE" b="1" dirty="0" err="1"/>
                  <a:t>regression</a:t>
                </a:r>
                <a:r>
                  <a:rPr lang="de-DE" dirty="0"/>
                  <a:t>: </a:t>
                </a:r>
                <a:r>
                  <a:rPr lang="de-DE" sz="1200" dirty="0"/>
                  <a:t>(</a:t>
                </a:r>
                <a:r>
                  <a:rPr lang="de-DE" sz="1200" b="1" dirty="0" err="1"/>
                  <a:t>w</a:t>
                </a:r>
                <a:r>
                  <a:rPr lang="de-DE" sz="1200" baseline="-25000" dirty="0" err="1"/>
                  <a:t>i</a:t>
                </a:r>
                <a:r>
                  <a:rPr lang="de-DE" sz="1200" dirty="0"/>
                  <a:t> </a:t>
                </a:r>
                <a:r>
                  <a:rPr lang="de-DE" sz="1200" dirty="0" err="1"/>
                  <a:t>are</a:t>
                </a:r>
                <a:r>
                  <a:rPr lang="de-DE" sz="1200" dirty="0"/>
                  <a:t> </a:t>
                </a:r>
                <a:r>
                  <a:rPr lang="de-DE" sz="1200" dirty="0" err="1"/>
                  <a:t>model</a:t>
                </a:r>
                <a:r>
                  <a:rPr lang="de-DE" sz="1200" dirty="0"/>
                  <a:t> </a:t>
                </a:r>
                <a:r>
                  <a:rPr lang="de-DE" sz="1200" dirty="0" err="1"/>
                  <a:t>parameters</a:t>
                </a:r>
                <a:r>
                  <a:rPr lang="de-DE" sz="1200" dirty="0"/>
                  <a:t>)</a:t>
                </a:r>
                <a:r>
                  <a:rPr lang="de-DE" dirty="0"/>
                  <a:t/>
                </a:r>
                <a:br>
                  <a:rPr lang="de-DE" dirty="0"/>
                </a:b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           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de-D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de-DE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de-DE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de-DE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23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23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de-DE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de-DE" dirty="0"/>
                  <a:t>  </a:t>
                </a:r>
                <a:br>
                  <a:rPr lang="de-DE" dirty="0"/>
                </a:br>
                <a:r>
                  <a:rPr lang="de-DE" dirty="0"/>
                  <a:t>Alternative: </a:t>
                </a:r>
                <a:r>
                  <a:rPr lang="de-DE" dirty="0" err="1"/>
                  <a:t>one</a:t>
                </a:r>
                <a:r>
                  <a:rPr lang="de-DE" dirty="0"/>
                  <a:t>-</a:t>
                </a:r>
                <a:r>
                  <a:rPr lang="de-DE" dirty="0" err="1"/>
                  <a:t>vs</a:t>
                </a:r>
                <a:r>
                  <a:rPr lang="de-DE" dirty="0"/>
                  <a:t>-all </a:t>
                </a:r>
                <a:r>
                  <a:rPr lang="de-DE" dirty="0" err="1"/>
                  <a:t>approach</a:t>
                </a:r>
                <a:r>
                  <a:rPr lang="de-DE" dirty="0"/>
                  <a:t>.</a:t>
                </a:r>
                <a:br>
                  <a:rPr lang="de-DE" dirty="0"/>
                </a:br>
                <a:endParaRPr lang="de-DE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73" t="-2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23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5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   </a:t>
            </a:r>
            <a:r>
              <a:rPr lang="de-DE" dirty="0" err="1"/>
              <a:t>Multinomial</a:t>
            </a:r>
            <a:r>
              <a:rPr lang="de-DE" dirty="0"/>
              <a:t> 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-</a:t>
            </a:r>
            <a:r>
              <a:rPr lang="de-DE" dirty="0" err="1"/>
              <a:t>vs</a:t>
            </a:r>
            <a:r>
              <a:rPr lang="de-DE" dirty="0"/>
              <a:t>-rest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268016"/>
            <a:ext cx="4349749" cy="3262312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8016"/>
            <a:ext cx="4524553" cy="32623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24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Logistic</a:t>
            </a:r>
            <a:r>
              <a:rPr lang="de-DE" dirty="0"/>
              <a:t> Regression III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044" y="1428844"/>
            <a:ext cx="3657607" cy="274320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25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14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629842" y="310613"/>
            <a:ext cx="3868340" cy="322776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Linear Regression </a:t>
            </a:r>
            <a:r>
              <a:rPr lang="de-DE" dirty="0" err="1"/>
              <a:t>sklearn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sklearn.linear_model</a:t>
            </a:r>
            <a:endParaRPr lang="de-DE" dirty="0"/>
          </a:p>
          <a:p>
            <a:pPr marL="0" indent="0">
              <a:spcBef>
                <a:spcPts val="0"/>
              </a:spcBef>
              <a:buNone/>
            </a:pPr>
            <a:r>
              <a:rPr lang="de-DE" dirty="0" err="1"/>
              <a:t>import</a:t>
            </a:r>
            <a:r>
              <a:rPr lang="de-DE" dirty="0"/>
              <a:t> </a:t>
            </a:r>
            <a:r>
              <a:rPr lang="de-DE" dirty="0" err="1"/>
              <a:t>Ridge</a:t>
            </a:r>
            <a:endParaRPr lang="de-DE" dirty="0"/>
          </a:p>
          <a:p>
            <a:pPr marL="0" indent="0">
              <a:spcBef>
                <a:spcPts val="0"/>
              </a:spcBef>
              <a:buNone/>
            </a:pPr>
            <a:endParaRPr lang="de-DE" dirty="0"/>
          </a:p>
          <a:p>
            <a:pPr marL="0" indent="0">
              <a:spcBef>
                <a:spcPts val="0"/>
              </a:spcBef>
              <a:buNone/>
            </a:pPr>
            <a:r>
              <a:rPr lang="de-DE" dirty="0"/>
              <a:t>l2_reg = </a:t>
            </a:r>
            <a:r>
              <a:rPr lang="de-DE" dirty="0" err="1"/>
              <a:t>Ridge</a:t>
            </a:r>
            <a:r>
              <a:rPr lang="de-DE" dirty="0"/>
              <a:t>(</a:t>
            </a:r>
            <a:r>
              <a:rPr lang="de-DE" dirty="0" err="1"/>
              <a:t>alpha</a:t>
            </a:r>
            <a:r>
              <a:rPr lang="de-DE" dirty="0"/>
              <a:t>=0.5) # </a:t>
            </a:r>
            <a:r>
              <a:rPr lang="de-DE" dirty="0" err="1"/>
              <a:t>lambda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l2.fit(X,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 err="1"/>
              <a:t>y_pred</a:t>
            </a:r>
            <a:r>
              <a:rPr lang="de-DE" dirty="0"/>
              <a:t> = l2.predict(</a:t>
            </a:r>
            <a:r>
              <a:rPr lang="de-DE" dirty="0" err="1"/>
              <a:t>X_train</a:t>
            </a:r>
            <a:r>
              <a:rPr lang="de-DE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de-DE" dirty="0"/>
          </a:p>
          <a:p>
            <a:pPr marL="0" indent="0">
              <a:spcBef>
                <a:spcPts val="0"/>
              </a:spcBef>
              <a:buNone/>
            </a:pPr>
            <a:r>
              <a:rPr lang="de-DE" dirty="0"/>
              <a:t>l2._coef # </a:t>
            </a:r>
            <a:r>
              <a:rPr lang="de-DE" dirty="0" err="1"/>
              <a:t>returns</a:t>
            </a:r>
            <a:r>
              <a:rPr lang="de-DE" dirty="0"/>
              <a:t> w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/>
              <a:t>l2._intercept # </a:t>
            </a:r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constant</a:t>
            </a:r>
            <a:endParaRPr lang="de-D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"/>
          </p:nvPr>
        </p:nvSpPr>
        <p:spPr>
          <a:xfrm>
            <a:off x="4629150" y="310613"/>
            <a:ext cx="3887391" cy="394144"/>
          </a:xfrm>
        </p:spPr>
        <p:txBody>
          <a:bodyPr/>
          <a:lstStyle/>
          <a:p>
            <a:r>
              <a:rPr lang="de-DE" dirty="0" err="1"/>
              <a:t>Logistic</a:t>
            </a:r>
            <a:r>
              <a:rPr lang="de-DE" dirty="0"/>
              <a:t> Regression </a:t>
            </a:r>
            <a:r>
              <a:rPr lang="de-DE" dirty="0" err="1"/>
              <a:t>sklearn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4294967295"/>
          </p:nvPr>
        </p:nvSpPr>
        <p:spPr>
          <a:xfrm>
            <a:off x="4650582" y="1053564"/>
            <a:ext cx="3868340" cy="358868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sklearn.linear_model</a:t>
            </a:r>
            <a:r>
              <a:rPr lang="de-DE" sz="1400" dirty="0"/>
              <a:t> </a:t>
            </a:r>
            <a:r>
              <a:rPr lang="de-DE" sz="1400" dirty="0" err="1" smtClean="0"/>
              <a:t>import</a:t>
            </a:r>
            <a:r>
              <a:rPr lang="de-DE" sz="1400" dirty="0"/>
              <a:t> </a:t>
            </a:r>
            <a:r>
              <a:rPr lang="de-DE" sz="1400" dirty="0" err="1" smtClean="0"/>
              <a:t>LogisticRegression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 err="1"/>
              <a:t>lr_clf</a:t>
            </a:r>
            <a:r>
              <a:rPr lang="de-DE" sz="1400" dirty="0"/>
              <a:t> = </a:t>
            </a:r>
            <a:r>
              <a:rPr lang="de-DE" sz="1400" dirty="0" err="1"/>
              <a:t>LogisticRegression</a:t>
            </a:r>
            <a:r>
              <a:rPr lang="de-DE" sz="1400" dirty="0"/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 err="1"/>
              <a:t>penalty</a:t>
            </a:r>
            <a:r>
              <a:rPr lang="de-DE" sz="1400" dirty="0"/>
              <a:t>="l2", # </a:t>
            </a:r>
            <a:r>
              <a:rPr lang="de-DE" sz="1400" dirty="0" err="1"/>
              <a:t>or</a:t>
            </a:r>
            <a:r>
              <a:rPr lang="de-DE" sz="1400" dirty="0"/>
              <a:t> "l1"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/>
              <a:t>C=1./</a:t>
            </a:r>
            <a:r>
              <a:rPr lang="de-DE" sz="1400" dirty="0" err="1"/>
              <a:t>lambda</a:t>
            </a:r>
            <a:r>
              <a:rPr lang="de-DE" sz="1400" dirty="0"/>
              <a:t>,  # </a:t>
            </a:r>
            <a:r>
              <a:rPr lang="de-DE" sz="1400" dirty="0" err="1"/>
              <a:t>capacity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 err="1"/>
              <a:t>fit_intercept</a:t>
            </a:r>
            <a:r>
              <a:rPr lang="de-DE" sz="1400" dirty="0"/>
              <a:t>=</a:t>
            </a:r>
            <a:r>
              <a:rPr lang="de-DE" sz="1400" dirty="0" err="1"/>
              <a:t>true</a:t>
            </a:r>
            <a:r>
              <a:rPr lang="de-DE" sz="1400" dirty="0"/>
              <a:t>, # </a:t>
            </a:r>
            <a:r>
              <a:rPr lang="de-DE" sz="1400" dirty="0" err="1"/>
              <a:t>add</a:t>
            </a:r>
            <a:r>
              <a:rPr lang="de-DE" sz="1400" dirty="0"/>
              <a:t> </a:t>
            </a:r>
            <a:r>
              <a:rPr lang="de-DE" sz="1400" dirty="0" err="1"/>
              <a:t>bias</a:t>
            </a:r>
            <a:r>
              <a:rPr lang="de-DE" sz="1400" dirty="0"/>
              <a:t>?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 err="1"/>
              <a:t>n_jobs</a:t>
            </a:r>
            <a:r>
              <a:rPr lang="de-DE" sz="1400" dirty="0"/>
              <a:t>=-1) # -1 = all </a:t>
            </a:r>
            <a:r>
              <a:rPr lang="de-DE" sz="1400" dirty="0" err="1"/>
              <a:t>cores</a:t>
            </a: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endParaRPr lang="de-DE" sz="14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 err="1"/>
              <a:t>lr_clf.fit</a:t>
            </a:r>
            <a:r>
              <a:rPr lang="de-DE" sz="1400" dirty="0"/>
              <a:t>(</a:t>
            </a:r>
            <a:r>
              <a:rPr lang="de-DE" sz="1400" dirty="0" err="1"/>
              <a:t>X_train</a:t>
            </a:r>
            <a:r>
              <a:rPr lang="de-DE" sz="1400" dirty="0"/>
              <a:t>, </a:t>
            </a:r>
            <a:r>
              <a:rPr lang="de-DE" sz="1400" dirty="0" err="1"/>
              <a:t>y_train</a:t>
            </a:r>
            <a:r>
              <a:rPr lang="de-DE" sz="14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 err="1"/>
              <a:t>y_pred</a:t>
            </a:r>
            <a:r>
              <a:rPr lang="de-DE" sz="1400" dirty="0"/>
              <a:t> = </a:t>
            </a:r>
            <a:r>
              <a:rPr lang="de-DE" sz="1400" dirty="0" err="1"/>
              <a:t>lr_clf.predict_proba</a:t>
            </a:r>
            <a:r>
              <a:rPr lang="de-DE" sz="1400" dirty="0"/>
              <a:t>(</a:t>
            </a:r>
            <a:r>
              <a:rPr lang="de-DE" sz="1400" dirty="0" err="1"/>
              <a:t>X_test</a:t>
            </a:r>
            <a:r>
              <a:rPr lang="de-DE" sz="14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26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64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27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05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28</a:t>
            </a:fld>
            <a:endParaRPr lang="en" sz="1000" dirty="0">
              <a:solidFill>
                <a:schemeClr val="dk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" y="1080851"/>
            <a:ext cx="78359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2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tree in which inner nodes split the data into two branches and terminal leafs contain a result.</a:t>
            </a:r>
          </a:p>
          <a:p>
            <a:r>
              <a:rPr lang="en-US" dirty="0" smtClean="0"/>
              <a:t>Split is taken to be the one that carries “maximal” information gain.</a:t>
            </a:r>
          </a:p>
          <a:p>
            <a:r>
              <a:rPr lang="en-US" dirty="0"/>
              <a:t>M</a:t>
            </a:r>
            <a:r>
              <a:rPr lang="en-US" dirty="0" smtClean="0"/>
              <a:t>easured in </a:t>
            </a:r>
            <a:r>
              <a:rPr lang="en-US" i="1" dirty="0" smtClean="0"/>
              <a:t>entropy</a:t>
            </a:r>
            <a:r>
              <a:rPr lang="en-US" dirty="0" smtClean="0"/>
              <a:t> or </a:t>
            </a:r>
            <a:r>
              <a:rPr lang="en-US" i="1" dirty="0" err="1" smtClean="0"/>
              <a:t>gini</a:t>
            </a:r>
            <a:r>
              <a:rPr lang="en-US" i="1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29</a:t>
            </a:fld>
            <a:endParaRPr lang="en" sz="1000" dirty="0">
              <a:solidFill>
                <a:schemeClr val="dk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46" y="2470826"/>
            <a:ext cx="4679004" cy="226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overfitting</a:t>
            </a:r>
            <a:r>
              <a:rPr lang="de-DE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3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4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</a:t>
            </a:r>
            <a:r>
              <a:rPr lang="en-US" dirty="0" err="1" smtClean="0"/>
              <a:t>Criterias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a proposed split, given K classes, a leaf would have a sample distribution by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𝜋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Entropy: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de-DE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de-DE" i="1">
                                <a:latin typeface="Cambria Math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func>
                      <m:func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de-DE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 smtClean="0"/>
                  <a:t> Minimizing this is maximizing the information gain.</a:t>
                </a:r>
              </a:p>
              <a:p>
                <a:r>
                  <a:rPr lang="en-US" dirty="0" smtClean="0"/>
                  <a:t>Gini: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charset="0"/>
                          </a:rPr>
                          <m:t>𝑘</m:t>
                        </m:r>
                        <m:r>
                          <a:rPr lang="de-DE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latin typeface="Cambria Math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de-DE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(1−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de-DE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de-DE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r>
                  <a:rPr lang="en-US" dirty="0" smtClean="0"/>
                  <a:t> This is the expected error rate.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73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30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7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31</a:t>
            </a:fld>
            <a:endParaRPr lang="en" sz="1000" dirty="0">
              <a:solidFill>
                <a:schemeClr val="dk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732" y="756811"/>
            <a:ext cx="4546600" cy="301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016"/>
            <a:ext cx="5455262" cy="168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2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82" y="2048949"/>
            <a:ext cx="5914417" cy="2287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0" y="1268016"/>
            <a:ext cx="4010144" cy="12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0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 smtClean="0"/>
              <a:t>Trees</a:t>
            </a:r>
            <a:r>
              <a:rPr lang="de-DE" dirty="0" smtClean="0"/>
              <a:t> - </a:t>
            </a:r>
            <a:r>
              <a:rPr lang="de-DE" dirty="0" err="1" smtClean="0"/>
              <a:t>Algorithms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smtClean="0"/>
              <a:t>CART (</a:t>
            </a:r>
            <a:r>
              <a:rPr lang="de-DE" dirty="0" err="1" smtClean="0"/>
              <a:t>Breiman</a:t>
            </a:r>
            <a:r>
              <a:rPr lang="de-DE" dirty="0" smtClean="0"/>
              <a:t>, 1984) </a:t>
            </a:r>
            <a:r>
              <a:rPr lang="de-DE" dirty="0" err="1" smtClean="0"/>
              <a:t>or</a:t>
            </a:r>
            <a:r>
              <a:rPr lang="de-DE" dirty="0" smtClean="0"/>
              <a:t> C4.5/ID3 (</a:t>
            </a:r>
            <a:r>
              <a:rPr lang="de-DE" dirty="0" err="1" smtClean="0"/>
              <a:t>Quinlan</a:t>
            </a:r>
            <a:r>
              <a:rPr lang="de-DE" dirty="0" smtClean="0"/>
              <a:t>, 1993/1986).</a:t>
            </a:r>
          </a:p>
          <a:p>
            <a:r>
              <a:rPr lang="de-DE" dirty="0" smtClean="0"/>
              <a:t>Optimal Split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NP-</a:t>
            </a:r>
            <a:r>
              <a:rPr lang="de-DE" dirty="0" err="1" smtClean="0"/>
              <a:t>complete</a:t>
            </a:r>
            <a:r>
              <a:rPr lang="de-DE" dirty="0" smtClean="0"/>
              <a:t>.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622" y="2850203"/>
            <a:ext cx="4063726" cy="178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6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Every </a:t>
            </a:r>
            <a:r>
              <a:rPr lang="de-DE" dirty="0" err="1"/>
              <a:t>leaf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b="1" dirty="0" err="1"/>
              <a:t>supports</a:t>
            </a:r>
            <a:r>
              <a:rPr lang="de-DE" b="1" dirty="0"/>
              <a:t> it.</a:t>
            </a:r>
            <a:endParaRPr lang="de-DE" dirty="0"/>
          </a:p>
          <a:p>
            <a:r>
              <a:rPr lang="de-DE" dirty="0" err="1"/>
              <a:t>sklearn.tree.DecisionTreeClassifier</a:t>
            </a:r>
            <a:endParaRPr lang="de-DE" dirty="0"/>
          </a:p>
          <a:p>
            <a:pPr lvl="1"/>
            <a:r>
              <a:rPr lang="de-DE" dirty="0" err="1"/>
              <a:t>criterion</a:t>
            </a:r>
            <a:r>
              <a:rPr lang="de-DE" dirty="0"/>
              <a:t>: "</a:t>
            </a:r>
            <a:r>
              <a:rPr lang="de-DE" dirty="0" err="1"/>
              <a:t>gini</a:t>
            </a:r>
            <a:r>
              <a:rPr lang="de-DE" dirty="0"/>
              <a:t>" / "</a:t>
            </a:r>
            <a:r>
              <a:rPr lang="de-DE" dirty="0" err="1"/>
              <a:t>entropy</a:t>
            </a:r>
            <a:r>
              <a:rPr lang="de-DE" dirty="0"/>
              <a:t>" (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max_features</a:t>
            </a:r>
            <a:r>
              <a:rPr lang="de-DE" dirty="0"/>
              <a:t>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at </a:t>
            </a:r>
            <a:r>
              <a:rPr lang="de-DE" dirty="0" err="1"/>
              <a:t>split</a:t>
            </a:r>
            <a:endParaRPr lang="de-DE" dirty="0"/>
          </a:p>
          <a:p>
            <a:pPr lvl="2"/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integer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(</a:t>
            </a:r>
            <a:r>
              <a:rPr lang="de-DE" dirty="0" err="1"/>
              <a:t>float</a:t>
            </a:r>
            <a:r>
              <a:rPr lang="de-DE" dirty="0"/>
              <a:t>), </a:t>
            </a:r>
            <a:r>
              <a:rPr lang="de-DE" dirty="0" err="1"/>
              <a:t>other</a:t>
            </a:r>
            <a:r>
              <a:rPr lang="de-DE" dirty="0"/>
              <a:t>: "</a:t>
            </a:r>
            <a:r>
              <a:rPr lang="de-DE" dirty="0" err="1"/>
              <a:t>auto</a:t>
            </a:r>
            <a:r>
              <a:rPr lang="de-DE" dirty="0"/>
              <a:t>", "</a:t>
            </a:r>
            <a:r>
              <a:rPr lang="de-DE" dirty="0" err="1"/>
              <a:t>sqrt</a:t>
            </a:r>
            <a:r>
              <a:rPr lang="de-DE" dirty="0"/>
              <a:t>", "log2", None = all</a:t>
            </a:r>
          </a:p>
          <a:p>
            <a:pPr lvl="2"/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, </a:t>
            </a: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avoids</a:t>
            </a:r>
            <a:r>
              <a:rPr lang="de-DE" dirty="0"/>
              <a:t> </a:t>
            </a:r>
            <a:r>
              <a:rPr lang="de-DE" dirty="0" err="1"/>
              <a:t>overfitting</a:t>
            </a:r>
            <a:r>
              <a:rPr lang="de-DE" dirty="0"/>
              <a:t> (</a:t>
            </a:r>
            <a:r>
              <a:rPr lang="de-DE" dirty="0" err="1"/>
              <a:t>unlikely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max_depth</a:t>
            </a:r>
            <a:r>
              <a:rPr lang="de-DE" dirty="0"/>
              <a:t>: </a:t>
            </a:r>
            <a:r>
              <a:rPr lang="de-DE" dirty="0" err="1"/>
              <a:t>limits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(</a:t>
            </a:r>
            <a:r>
              <a:rPr lang="de-DE" dirty="0" err="1"/>
              <a:t>deep</a:t>
            </a:r>
            <a:r>
              <a:rPr lang="de-DE" dirty="0"/>
              <a:t> = </a:t>
            </a:r>
            <a:r>
              <a:rPr lang="de-DE" dirty="0" err="1"/>
              <a:t>complex</a:t>
            </a:r>
            <a:r>
              <a:rPr lang="de-DE" dirty="0"/>
              <a:t> = </a:t>
            </a:r>
            <a:r>
              <a:rPr lang="de-DE" dirty="0" err="1"/>
              <a:t>overfitting</a:t>
            </a:r>
            <a:r>
              <a:rPr lang="de-DE" dirty="0"/>
              <a:t>), None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unlimited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expansion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min_samples_split</a:t>
            </a:r>
            <a:r>
              <a:rPr lang="de-DE" dirty="0">
                <a:sym typeface="Wingdings" panose="05000000000000000000" pitchFamily="2" charset="2"/>
              </a:rPr>
              <a:t> / </a:t>
            </a:r>
            <a:r>
              <a:rPr lang="de-DE" dirty="0" err="1">
                <a:sym typeface="Wingdings" panose="05000000000000000000" pitchFamily="2" charset="2"/>
              </a:rPr>
              <a:t>leaf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minimum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support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split</a:t>
            </a:r>
            <a:r>
              <a:rPr lang="de-DE" dirty="0">
                <a:sym typeface="Wingdings" panose="05000000000000000000" pitchFamily="2" charset="2"/>
              </a:rPr>
              <a:t> / at </a:t>
            </a:r>
            <a:r>
              <a:rPr lang="de-DE" dirty="0" err="1">
                <a:sym typeface="Wingdings" panose="05000000000000000000" pitchFamily="2" charset="2"/>
              </a:rPr>
              <a:t>leaf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de-DE" dirty="0" err="1">
                <a:sym typeface="Wingdings" panose="05000000000000000000" pitchFamily="2" charset="2"/>
              </a:rPr>
              <a:t>low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number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could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lead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overfitting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min_impurity_split</a:t>
            </a:r>
            <a:r>
              <a:rPr lang="de-DE" dirty="0">
                <a:sym typeface="Wingdings" panose="05000000000000000000" pitchFamily="2" charset="2"/>
              </a:rPr>
              <a:t>: min. </a:t>
            </a:r>
            <a:r>
              <a:rPr lang="de-DE" dirty="0" err="1">
                <a:sym typeface="Wingdings" panose="05000000000000000000" pitchFamily="2" charset="2"/>
              </a:rPr>
              <a:t>impurity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split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class_weight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weight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classes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splitting</a:t>
            </a:r>
            <a:r>
              <a:rPr lang="de-DE" dirty="0">
                <a:sym typeface="Wingdings" panose="05000000000000000000" pitchFamily="2" charset="2"/>
              </a:rPr>
              <a:t>, "</a:t>
            </a:r>
            <a:r>
              <a:rPr lang="de-DE" dirty="0" err="1">
                <a:sym typeface="Wingdings" panose="05000000000000000000" pitchFamily="2" charset="2"/>
              </a:rPr>
              <a:t>balanced</a:t>
            </a:r>
            <a:r>
              <a:rPr lang="de-DE" dirty="0">
                <a:sym typeface="Wingdings" panose="05000000000000000000" pitchFamily="2" charset="2"/>
              </a:rPr>
              <a:t>": </a:t>
            </a:r>
            <a:r>
              <a:rPr lang="de-DE" dirty="0" err="1">
                <a:sym typeface="Wingdings" panose="05000000000000000000" pitchFamily="2" charset="2"/>
              </a:rPr>
              <a:t>balances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imbalanced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classes</a:t>
            </a:r>
            <a:r>
              <a:rPr lang="de-DE" dirty="0">
                <a:sym typeface="Wingdings" panose="05000000000000000000" pitchFamily="2" charset="2"/>
              </a:rPr>
              <a:t> out (</a:t>
            </a:r>
            <a:r>
              <a:rPr lang="de-DE" dirty="0" err="1">
                <a:sym typeface="Wingdings" panose="05000000000000000000" pitchFamily="2" charset="2"/>
              </a:rPr>
              <a:t>usually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good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thing</a:t>
            </a:r>
            <a:r>
              <a:rPr lang="de-DE" dirty="0">
                <a:sym typeface="Wingdings" panose="05000000000000000000" pitchFamily="2" charset="2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1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III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famous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overfitting</a:t>
            </a:r>
            <a:r>
              <a:rPr lang="de-DE" dirty="0"/>
              <a:t>.</a:t>
            </a:r>
          </a:p>
          <a:p>
            <a:r>
              <a:rPr lang="de-DE" dirty="0"/>
              <a:t>Long lost </a:t>
            </a:r>
            <a:r>
              <a:rPr lang="de-DE" dirty="0" err="1"/>
              <a:t>trick</a:t>
            </a:r>
            <a:r>
              <a:rPr lang="de-DE" dirty="0"/>
              <a:t>: Set </a:t>
            </a:r>
            <a:r>
              <a:rPr lang="de-DE" dirty="0" err="1"/>
              <a:t>min_samples_leaf</a:t>
            </a:r>
            <a:r>
              <a:rPr lang="de-DE" dirty="0"/>
              <a:t> "high"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leaf</a:t>
            </a:r>
            <a:r>
              <a:rPr lang="de-DE" dirty="0"/>
              <a:t>, in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pre-partitions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roughly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intensive /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do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rest</a:t>
            </a:r>
            <a:r>
              <a:rPr lang="de-DE" dirty="0"/>
              <a:t>.</a:t>
            </a:r>
          </a:p>
          <a:p>
            <a:r>
              <a:rPr lang="de-DE" dirty="0"/>
              <a:t>High </a:t>
            </a:r>
            <a:r>
              <a:rPr lang="de-DE" dirty="0" err="1"/>
              <a:t>explainability</a:t>
            </a:r>
            <a:r>
              <a:rPr lang="de-DE" dirty="0"/>
              <a:t>.</a:t>
            </a:r>
          </a:p>
          <a:p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popular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ensembling</a:t>
            </a:r>
            <a:r>
              <a:rPr lang="de-DE" dirty="0"/>
              <a:t> / </a:t>
            </a:r>
            <a:r>
              <a:rPr lang="de-DE" dirty="0" err="1"/>
              <a:t>boosting</a:t>
            </a:r>
            <a:r>
              <a:rPr lang="de-DE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8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9" y="1"/>
            <a:ext cx="4338131" cy="45525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37</a:t>
            </a:fld>
            <a:endParaRPr lang="en" sz="1000" dirty="0">
              <a:solidFill>
                <a:schemeClr val="dk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630" y="2198450"/>
            <a:ext cx="4779523" cy="23540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66781" y="346421"/>
            <a:ext cx="1930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Pruning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3611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 models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Easy to interpret</a:t>
            </a:r>
          </a:p>
          <a:p>
            <a:r>
              <a:rPr lang="en-US" dirty="0" smtClean="0"/>
              <a:t>Handle mixed discrete &amp; continuous input, robust to monotone transformations</a:t>
            </a:r>
          </a:p>
          <a:p>
            <a:r>
              <a:rPr lang="en-US" dirty="0" smtClean="0"/>
              <a:t>Automatic variable selection</a:t>
            </a:r>
          </a:p>
          <a:p>
            <a:r>
              <a:rPr lang="en-US" dirty="0" smtClean="0"/>
              <a:t>Robust to outliers</a:t>
            </a:r>
          </a:p>
          <a:p>
            <a:r>
              <a:rPr lang="en-US" dirty="0" smtClean="0"/>
              <a:t>Scales well to large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Overfitting deluxe (high variance estimators)</a:t>
            </a:r>
          </a:p>
          <a:p>
            <a:r>
              <a:rPr lang="en-US" dirty="0" smtClean="0"/>
              <a:t>Not useful for online learning (unstable to data changes)</a:t>
            </a:r>
          </a:p>
          <a:p>
            <a:r>
              <a:rPr lang="en-US" dirty="0" smtClean="0"/>
              <a:t>Often weaker compared to other models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38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8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Ensembles, Bagging, Independence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39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43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4</a:t>
            </a:fld>
            <a:endParaRPr lang="en" sz="1000" dirty="0">
              <a:solidFill>
                <a:schemeClr val="dk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0" y="113895"/>
            <a:ext cx="6581370" cy="4387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84639" y="4255254"/>
            <a:ext cx="2130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All Programming Tutorials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1695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Ensemble</a:t>
            </a:r>
            <a:r>
              <a:rPr lang="en-US" dirty="0" smtClean="0"/>
              <a:t> of decision trees.</a:t>
            </a:r>
          </a:p>
          <a:p>
            <a:r>
              <a:rPr lang="en-US" b="1" dirty="0" smtClean="0"/>
              <a:t>Bagging</a:t>
            </a:r>
            <a:r>
              <a:rPr lang="en-US" dirty="0" smtClean="0"/>
              <a:t> used to fit the trees.</a:t>
            </a:r>
          </a:p>
          <a:p>
            <a:r>
              <a:rPr lang="en-US" b="1" dirty="0" smtClean="0"/>
              <a:t>Random Subspace </a:t>
            </a:r>
            <a:r>
              <a:rPr lang="en-US" dirty="0" smtClean="0"/>
              <a:t>training on a feature subset.</a:t>
            </a:r>
          </a:p>
          <a:p>
            <a:r>
              <a:rPr lang="en-US" b="1" dirty="0" smtClean="0"/>
              <a:t>Independence</a:t>
            </a:r>
            <a:r>
              <a:rPr lang="en-US" dirty="0"/>
              <a:t> </a:t>
            </a:r>
            <a:r>
              <a:rPr lang="en-US" dirty="0" smtClean="0"/>
              <a:t>of the training process of each tree.</a:t>
            </a:r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40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98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Having K classifiers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 smtClean="0"/>
                  <a:t> the ensemble classifier C predicts the class that is the majority vote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dirty="0">
                        <a:latin typeface="Cambria Math" charset="0"/>
                      </a:rPr>
                      <m:t>C</m:t>
                    </m:r>
                    <m:d>
                      <m:dPr>
                        <m:ctrlPr>
                          <a:rPr lang="de-DE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charset="0"/>
                          </a:rPr>
                          <m:t>x</m:t>
                        </m:r>
                      </m:e>
                    </m:d>
                    <m:r>
                      <a:rPr lang="de-DE" b="0" i="0" dirty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charset="0"/>
                          </a:rPr>
                          <m:t>𝑎𝑟𝑔𝑚𝑎𝑥</m:t>
                        </m:r>
                      </m:e>
                      <m:sub>
                        <m:r>
                          <a:rPr lang="de-DE" b="0" i="1" dirty="0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d>
                      <m:dPr>
                        <m:endChr m:val="|"/>
                        <m:ctrlPr>
                          <a:rPr lang="de-DE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charset="0"/>
                          </a:rPr>
                          <m:t>#</m:t>
                        </m:r>
                        <m:r>
                          <a:rPr lang="de-DE" b="0" i="1" dirty="0" smtClean="0">
                            <a:latin typeface="Cambria Math" charset="0"/>
                          </a:rPr>
                          <m:t>𝑘</m:t>
                        </m:r>
                        <m:r>
                          <a:rPr lang="de-DE" b="0" i="1" dirty="0" smtClean="0">
                            <a:latin typeface="Cambria Math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charset="0"/>
                      </a:rPr>
                      <m:t>=</m:t>
                    </m:r>
                    <m:r>
                      <a:rPr lang="de-DE" b="0" i="1" smtClean="0">
                        <a:latin typeface="Cambria Math" charset="0"/>
                      </a:rPr>
                      <m:t>𝑐</m:t>
                    </m:r>
                    <m:r>
                      <a:rPr lang="de-DE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de-DE" b="0" dirty="0" smtClean="0"/>
              </a:p>
              <a:p>
                <a:r>
                  <a:rPr lang="en-US" dirty="0" smtClean="0"/>
                  <a:t>Accordingly for </a:t>
                </a:r>
                <a:r>
                  <a:rPr lang="en-US" dirty="0" err="1" smtClean="0"/>
                  <a:t>regressors</a:t>
                </a:r>
                <a:r>
                  <a:rPr lang="en-US" dirty="0" smtClean="0"/>
                  <a:t> the average is taken,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dirty="0">
                        <a:latin typeface="Cambria Math" charset="0"/>
                      </a:rPr>
                      <m:t>C</m:t>
                    </m:r>
                    <m:d>
                      <m:dPr>
                        <m:ctrlPr>
                          <a:rPr lang="de-DE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dirty="0">
                            <a:latin typeface="Cambria Math" charset="0"/>
                          </a:rPr>
                          <m:t>x</m:t>
                        </m:r>
                      </m:e>
                    </m:d>
                    <m:r>
                      <a:rPr lang="de-DE" dirty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DE" b="0" i="1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de-DE" b="0" i="1" dirty="0" smtClean="0">
                            <a:latin typeface="Cambria Math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i="1" dirty="0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dirty="0" smtClean="0">
                            <a:latin typeface="Cambria Math" charset="0"/>
                          </a:rPr>
                          <m:t>𝑘</m:t>
                        </m:r>
                        <m:r>
                          <a:rPr lang="de-DE" b="0" i="1" dirty="0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de-DE" b="0" i="1" dirty="0" smtClean="0">
                            <a:latin typeface="Cambria Math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b="0" i="1" smtClean="0">
                            <a:latin typeface="Cambria Math" charset="0"/>
                          </a:rPr>
                          <m:t>(</m:t>
                        </m:r>
                      </m:e>
                    </m:nary>
                    <m:r>
                      <a:rPr lang="de-DE" b="0" i="1" dirty="0" smtClean="0">
                        <a:latin typeface="Cambria Math" charset="0"/>
                      </a:rPr>
                      <m:t>𝑥</m:t>
                    </m:r>
                    <m:r>
                      <a:rPr lang="de-DE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73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41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24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(Bootstrap Aggregation)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idea of bagging is to fit a model on only a subset B of the training data D, the </a:t>
            </a:r>
            <a:r>
              <a:rPr lang="en-US" b="1" dirty="0" smtClean="0"/>
              <a:t>bag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is combined with </a:t>
            </a:r>
            <a:r>
              <a:rPr lang="en-US" dirty="0" err="1" smtClean="0"/>
              <a:t>ensembling</a:t>
            </a:r>
            <a:r>
              <a:rPr lang="en-US" dirty="0" smtClean="0"/>
              <a:t> in RFs.</a:t>
            </a:r>
          </a:p>
          <a:p>
            <a:r>
              <a:rPr lang="en-US" dirty="0" smtClean="0"/>
              <a:t>Other advantage: Can compute error metric on D </a:t>
            </a:r>
            <a:r>
              <a:rPr lang="mr-IN" dirty="0" smtClean="0"/>
              <a:t>–</a:t>
            </a:r>
            <a:r>
              <a:rPr lang="en-US" dirty="0" smtClean="0"/>
              <a:t> B, the </a:t>
            </a:r>
            <a:r>
              <a:rPr lang="en-US" i="1" dirty="0" smtClean="0"/>
              <a:t>out-of-bag error</a:t>
            </a:r>
            <a:r>
              <a:rPr lang="en-US" dirty="0" smtClean="0"/>
              <a:t>.</a:t>
            </a:r>
          </a:p>
          <a:p>
            <a:r>
              <a:rPr lang="en-US" dirty="0" smtClean="0"/>
              <a:t>Disadvantage: Highly </a:t>
            </a:r>
            <a:r>
              <a:rPr lang="en-US" smtClean="0"/>
              <a:t>correlated base models.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42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79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Subset /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further decorrelation only a random subset of the features can be used, this also speeds up the training process.</a:t>
            </a:r>
          </a:p>
          <a:p>
            <a:r>
              <a:rPr lang="en-US" dirty="0" smtClean="0"/>
              <a:t>In an ensemble the base models can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and should </a:t>
            </a:r>
            <a:r>
              <a:rPr lang="mr-IN" dirty="0" smtClean="0"/>
              <a:t>–</a:t>
            </a:r>
            <a:r>
              <a:rPr lang="en-US" dirty="0" smtClean="0"/>
              <a:t> be trained independently. =&gt; Parallelization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43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30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ExtraTrees</a:t>
            </a:r>
            <a:r>
              <a:rPr lang="en-US" dirty="0" smtClean="0"/>
              <a:t> </a:t>
            </a:r>
            <a:r>
              <a:rPr lang="en-US" dirty="0" smtClean="0"/>
              <a:t>(in </a:t>
            </a:r>
            <a:r>
              <a:rPr lang="en-US" i="1" dirty="0" err="1" smtClean="0"/>
              <a:t>sklearn.tree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err="1" smtClean="0"/>
              <a:t>sklearn.ensemble</a:t>
            </a:r>
            <a:r>
              <a:rPr lang="en-US" dirty="0" smtClean="0"/>
              <a:t>): Only a subset of features is used at </a:t>
            </a:r>
            <a:r>
              <a:rPr lang="en-US" i="1" dirty="0" smtClean="0"/>
              <a:t>each</a:t>
            </a:r>
            <a:r>
              <a:rPr lang="en-US" dirty="0" smtClean="0"/>
              <a:t> node split.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44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1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45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44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Boosting: Using a weak base classifier by building a strong one by </a:t>
                </a:r>
                <a:r>
                  <a:rPr lang="en-US" dirty="0" err="1" smtClean="0"/>
                  <a:t>ensembling</a:t>
                </a:r>
                <a:r>
                  <a:rPr lang="en-US" dirty="0" smtClean="0"/>
                  <a:t> successively.</a:t>
                </a:r>
              </a:p>
              <a:p>
                <a:r>
                  <a:rPr lang="en-US" dirty="0" smtClean="0"/>
                  <a:t>Example: </a:t>
                </a:r>
                <a:r>
                  <a:rPr lang="en-US" dirty="0" err="1" smtClean="0"/>
                  <a:t>AdaBoost</a:t>
                </a:r>
                <a:r>
                  <a:rPr lang="en-US" dirty="0" smtClean="0"/>
                  <a:t> with Decision Stumps (DTs of depth 1).</a:t>
                </a:r>
              </a:p>
              <a:p>
                <a:r>
                  <a:rPr lang="en-US" dirty="0" smtClean="0"/>
                  <a:t>On step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 smtClean="0"/>
                  <a:t> we have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 and ideally want to have for each (</a:t>
                </a:r>
                <a:r>
                  <a:rPr lang="en-US" dirty="0" err="1" smtClean="0"/>
                  <a:t>x,y</a:t>
                </a:r>
                <a:r>
                  <a:rPr lang="en-US" dirty="0" smtClean="0"/>
                  <a:t>):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charset="0"/>
                      </a:rPr>
                      <m:t>+</m:t>
                    </m:r>
                    <m:r>
                      <a:rPr lang="de-DE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charset="0"/>
                      </a:rPr>
                      <m:t>=</m:t>
                    </m:r>
                    <m:r>
                      <a:rPr lang="de-DE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de-DE" b="0" dirty="0" smtClean="0"/>
                  <a:t/>
                </a:r>
                <a:br>
                  <a:rPr lang="de-DE" b="0" dirty="0" smtClean="0"/>
                </a:br>
                <a:r>
                  <a:rPr lang="de-DE" dirty="0"/>
                  <a:t/>
                </a:r>
                <a:br>
                  <a:rPr lang="de-DE" dirty="0"/>
                </a:br>
                <a:r>
                  <a:rPr lang="de-DE" dirty="0" smtClean="0"/>
                  <a:t>Thus </a:t>
                </a:r>
                <a:r>
                  <a:rPr lang="de-DE" dirty="0" err="1" smtClean="0"/>
                  <a:t>we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optimize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de-DE" b="0" i="1" smtClean="0">
                        <a:latin typeface="Cambria Math" charset="0"/>
                      </a:rPr>
                      <m:t>=</m:t>
                    </m:r>
                    <m:r>
                      <a:rPr lang="de-DE" b="0" i="1" smtClean="0">
                        <a:latin typeface="Cambria Math" charset="0"/>
                      </a:rPr>
                      <m:t>𝑦</m:t>
                    </m:r>
                    <m:r>
                      <a:rPr lang="de-DE" b="0" i="1" smtClean="0">
                        <a:latin typeface="Cambria Math" charset="0"/>
                      </a:rPr>
                      <m:t> −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b="0" dirty="0" smtClean="0"/>
                  <a:t>. This </a:t>
                </a:r>
                <a:r>
                  <a:rPr lang="de-DE" b="0" dirty="0" err="1" smtClean="0"/>
                  <a:t>is</a:t>
                </a:r>
                <a:r>
                  <a:rPr lang="de-DE" b="0" dirty="0" smtClean="0"/>
                  <a:t> </a:t>
                </a:r>
                <a:r>
                  <a:rPr lang="de-DE" b="0" i="1" dirty="0" smtClean="0"/>
                  <a:t>Gradient </a:t>
                </a:r>
                <a:r>
                  <a:rPr lang="de-DE" b="0" i="1" dirty="0" err="1" smtClean="0"/>
                  <a:t>Boosting</a:t>
                </a:r>
                <a:r>
                  <a:rPr lang="de-DE" b="0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73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46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28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ERM, Experimental Design, Bias/Variance, 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47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2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Risk Minimization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Two assumptions:</a:t>
                </a:r>
              </a:p>
              <a:p>
                <a:pPr lvl="1"/>
                <a:r>
                  <a:rPr lang="en-US" dirty="0" smtClean="0"/>
                  <a:t>Data follows a distribution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𝑝</m:t>
                    </m:r>
                    <m:r>
                      <a:rPr lang="de-DE" b="0" i="1" smtClean="0">
                        <a:latin typeface="Cambria Math" charset="0"/>
                      </a:rPr>
                      <m:t>(</m:t>
                    </m:r>
                    <m:r>
                      <a:rPr lang="de-DE" b="0" i="1" smtClean="0">
                        <a:latin typeface="Cambria Math" charset="0"/>
                      </a:rPr>
                      <m:t>𝑥</m:t>
                    </m:r>
                    <m:r>
                      <a:rPr lang="de-DE" b="0" i="1" smtClean="0">
                        <a:latin typeface="Cambria Math" charset="0"/>
                      </a:rPr>
                      <m:t>, </m:t>
                    </m:r>
                    <m:r>
                      <a:rPr lang="de-DE" b="0" i="1" smtClean="0">
                        <a:latin typeface="Cambria Math" charset="0"/>
                      </a:rPr>
                      <m:t>𝑦</m:t>
                    </m:r>
                    <m:r>
                      <a:rPr lang="de-DE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𝑋</m:t>
                    </m:r>
                    <m:r>
                      <a:rPr lang="de-DE" b="0" i="1" smtClean="0">
                        <a:latin typeface="Cambria Math" charset="0"/>
                      </a:rPr>
                      <m:t> × </m:t>
                    </m:r>
                    <m:r>
                      <a:rPr lang="de-DE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Learner sees data set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𝐷</m:t>
                    </m:r>
                    <m:r>
                      <a:rPr lang="de-DE" b="0" i="1" smtClean="0">
                        <a:latin typeface="Cambria Math" charset="0"/>
                      </a:rPr>
                      <m:t>={</m:t>
                    </m:r>
                    <m:d>
                      <m:d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charset="0"/>
                      </a:rPr>
                      <m:t>, …, 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de-DE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𝑁</m:t>
                        </m:r>
                      </m:sub>
                    </m:sSub>
                    <m:r>
                      <a:rPr lang="de-DE" b="0" i="1" smtClean="0">
                        <a:latin typeface="Cambria Math" charset="0"/>
                      </a:rPr>
                      <m:t>)}</m:t>
                    </m:r>
                  </m:oMath>
                </a14:m>
                <a:r>
                  <a:rPr lang="en-US" dirty="0" smtClean="0"/>
                  <a:t> of </a:t>
                </a:r>
                <a:r>
                  <a:rPr lang="en-US" b="1" dirty="0" smtClean="0"/>
                  <a:t>independent</a:t>
                </a:r>
                <a:r>
                  <a:rPr lang="en-US" dirty="0" smtClean="0"/>
                  <a:t> and </a:t>
                </a:r>
                <a:r>
                  <a:rPr lang="en-US" b="1" dirty="0" smtClean="0"/>
                  <a:t>identically sampled</a:t>
                </a:r>
                <a:r>
                  <a:rPr lang="en-US" dirty="0" smtClean="0"/>
                  <a:t> (from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 smtClean="0"/>
                  <a:t>) data (</a:t>
                </a:r>
                <a:r>
                  <a:rPr lang="en-US" i="1" dirty="0" smtClean="0"/>
                  <a:t>IID assumption</a:t>
                </a:r>
                <a:r>
                  <a:rPr lang="en-US" dirty="0" smtClean="0"/>
                  <a:t>).</a:t>
                </a:r>
                <a:br>
                  <a:rPr lang="en-US" dirty="0" smtClean="0"/>
                </a:br>
                <a:endParaRPr lang="en-US" dirty="0" smtClean="0"/>
              </a:p>
              <a:p>
                <a:pPr marL="171450" lvl="1">
                  <a:spcBef>
                    <a:spcPts val="750"/>
                  </a:spcBef>
                </a:pPr>
                <a:r>
                  <a:rPr lang="en-US" b="1" dirty="0">
                    <a:solidFill>
                      <a:srgbClr val="FF0000"/>
                    </a:solidFill>
                  </a:rPr>
                  <a:t>The IID assumption is almost always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broken in practice.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73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48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17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Loss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Given a loss function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𝑙</m:t>
                    </m:r>
                    <m:r>
                      <a:rPr lang="de-DE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the </a:t>
                </a:r>
                <a:r>
                  <a:rPr lang="en-US" i="1" dirty="0" smtClean="0"/>
                  <a:t>empirical loss/risk is,</a:t>
                </a:r>
                <a:br>
                  <a:rPr lang="en-US" i="1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e>
                    </m:d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p>
                      <m:e>
                        <m:r>
                          <a:rPr lang="de-DE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charset="0"/>
                          </a:rPr>
                          <m:t>.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This is a statistical estimator if you vary the selection of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73" t="-12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49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9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smtClean="0"/>
              <a:t>Learning (</a:t>
            </a:r>
            <a:r>
              <a:rPr lang="de-DE" dirty="0" err="1" smtClean="0"/>
              <a:t>Mathematical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joint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on X </a:t>
            </a:r>
            <a:r>
              <a:rPr lang="de-DE" dirty="0" err="1"/>
              <a:t>and</a:t>
            </a:r>
            <a:r>
              <a:rPr lang="de-DE" dirty="0"/>
              <a:t> Y:</a:t>
            </a:r>
          </a:p>
          <a:p>
            <a:pPr lvl="1"/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x</a:t>
            </a:r>
            <a:r>
              <a:rPr lang="de-DE" baseline="-25000" dirty="0"/>
              <a:t>1</a:t>
            </a:r>
            <a:r>
              <a:rPr lang="de-DE" dirty="0"/>
              <a:t>, …, </a:t>
            </a:r>
            <a:r>
              <a:rPr lang="de-DE" dirty="0" err="1"/>
              <a:t>x</a:t>
            </a:r>
            <a:r>
              <a:rPr lang="de-DE" baseline="-25000" dirty="0" err="1"/>
              <a:t>n</a:t>
            </a:r>
            <a:r>
              <a:rPr lang="de-DE" dirty="0"/>
              <a:t> (</a:t>
            </a:r>
            <a:r>
              <a:rPr lang="de-DE" dirty="0" err="1"/>
              <a:t>independent</a:t>
            </a:r>
            <a:r>
              <a:rPr lang="de-DE" dirty="0"/>
              <a:t> variables, </a:t>
            </a:r>
            <a:r>
              <a:rPr lang="de-DE" dirty="0" err="1"/>
              <a:t>features</a:t>
            </a:r>
            <a:r>
              <a:rPr lang="de-DE" dirty="0"/>
              <a:t>) </a:t>
            </a:r>
          </a:p>
          <a:p>
            <a:pPr lvl="1"/>
            <a:r>
              <a:rPr lang="de-DE" dirty="0" err="1"/>
              <a:t>accompanying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y</a:t>
            </a:r>
            <a:r>
              <a:rPr lang="de-DE" baseline="-25000" dirty="0"/>
              <a:t>1</a:t>
            </a:r>
            <a:r>
              <a:rPr lang="de-DE" dirty="0"/>
              <a:t>,…,</a:t>
            </a:r>
            <a:r>
              <a:rPr lang="de-DE" dirty="0" err="1"/>
              <a:t>y</a:t>
            </a:r>
            <a:r>
              <a:rPr lang="de-DE" baseline="-25000" dirty="0" err="1"/>
              <a:t>n</a:t>
            </a:r>
            <a:r>
              <a:rPr lang="de-DE" dirty="0"/>
              <a:t> (</a:t>
            </a:r>
            <a:r>
              <a:rPr lang="de-DE" dirty="0" err="1"/>
              <a:t>dependent</a:t>
            </a:r>
            <a:r>
              <a:rPr lang="de-DE" dirty="0"/>
              <a:t> variables) </a:t>
            </a:r>
          </a:p>
          <a:p>
            <a:r>
              <a:rPr lang="de-DE" dirty="0"/>
              <a:t>Find a </a:t>
            </a:r>
            <a:r>
              <a:rPr lang="de-DE" dirty="0" err="1"/>
              <a:t>model</a:t>
            </a:r>
            <a:r>
              <a:rPr lang="de-DE" dirty="0"/>
              <a:t> f: X </a:t>
            </a:r>
            <a:r>
              <a:rPr lang="de-DE" dirty="0">
                <a:sym typeface="Wingdings" panose="05000000000000000000" pitchFamily="2" charset="2"/>
              </a:rPr>
              <a:t> Y, s. t. </a:t>
            </a:r>
            <a:r>
              <a:rPr lang="de-DE" dirty="0" err="1">
                <a:sym typeface="Wingdings" panose="05000000000000000000" pitchFamily="2" charset="2"/>
              </a:rPr>
              <a:t>given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a x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distribution</a:t>
            </a:r>
            <a:r>
              <a:rPr lang="de-DE" dirty="0">
                <a:sym typeface="Wingdings" panose="05000000000000000000" pitchFamily="2" charset="2"/>
              </a:rPr>
              <a:t>, f(x)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"</a:t>
            </a:r>
            <a:r>
              <a:rPr lang="de-DE" dirty="0" err="1">
                <a:sym typeface="Wingdings" panose="05000000000000000000" pitchFamily="2" charset="2"/>
              </a:rPr>
              <a:t>best</a:t>
            </a:r>
            <a:r>
              <a:rPr lang="de-DE" dirty="0">
                <a:sym typeface="Wingdings" panose="05000000000000000000" pitchFamily="2" charset="2"/>
              </a:rPr>
              <a:t>" </a:t>
            </a:r>
            <a:r>
              <a:rPr lang="de-DE" dirty="0" err="1">
                <a:sym typeface="Wingdings" panose="05000000000000000000" pitchFamily="2" charset="2"/>
              </a:rPr>
              <a:t>guess</a:t>
            </a:r>
            <a:r>
              <a:rPr lang="de-DE" dirty="0">
                <a:sym typeface="Wingdings" panose="05000000000000000000" pitchFamily="2" charset="2"/>
              </a:rPr>
              <a:t>. </a:t>
            </a:r>
            <a:r>
              <a:rPr lang="de-DE" dirty="0" err="1">
                <a:sym typeface="Wingdings" panose="05000000000000000000" pitchFamily="2" charset="2"/>
              </a:rPr>
              <a:t>Interpretations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de-DE" b="1" dirty="0" err="1">
                <a:sym typeface="Wingdings" panose="05000000000000000000" pitchFamily="2" charset="2"/>
              </a:rPr>
              <a:t>Function</a:t>
            </a:r>
            <a:r>
              <a:rPr lang="de-DE" b="1" dirty="0">
                <a:sym typeface="Wingdings" panose="05000000000000000000" pitchFamily="2" charset="2"/>
              </a:rPr>
              <a:t> Approximation: </a:t>
            </a:r>
            <a:r>
              <a:rPr lang="de-DE" dirty="0" err="1">
                <a:sym typeface="Wingdings" panose="05000000000000000000" pitchFamily="2" charset="2"/>
              </a:rPr>
              <a:t>There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relation</a:t>
            </a:r>
            <a:r>
              <a:rPr lang="de-DE" dirty="0">
                <a:sym typeface="Wingdings" panose="05000000000000000000" pitchFamily="2" charset="2"/>
              </a:rPr>
              <a:t> y = f(x) + </a:t>
            </a:r>
            <a:r>
              <a:rPr lang="el-GR" dirty="0">
                <a:sym typeface="Wingdings" panose="05000000000000000000" pitchFamily="2" charset="2"/>
              </a:rPr>
              <a:t>ε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el-GR" dirty="0">
                <a:sym typeface="Wingdings" panose="05000000000000000000" pitchFamily="2" charset="2"/>
              </a:rPr>
              <a:t>ε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noise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want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estimate</a:t>
            </a:r>
            <a:r>
              <a:rPr lang="de-DE" dirty="0">
                <a:sym typeface="Wingdings" panose="05000000000000000000" pitchFamily="2" charset="2"/>
              </a:rPr>
              <a:t> f.</a:t>
            </a:r>
          </a:p>
          <a:p>
            <a:pPr lvl="1"/>
            <a:r>
              <a:rPr lang="de-DE" b="1" dirty="0" err="1">
                <a:sym typeface="Wingdings" panose="05000000000000000000" pitchFamily="2" charset="2"/>
              </a:rPr>
              <a:t>Probabilistic</a:t>
            </a:r>
            <a:r>
              <a:rPr lang="de-DE" b="1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p(y | x),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relation</a:t>
            </a:r>
            <a:r>
              <a:rPr lang="de-DE" dirty="0">
                <a:sym typeface="Wingdings" panose="05000000000000000000" pitchFamily="2" charset="2"/>
              </a:rPr>
              <a:t> p(x, y) = p(y | x) p(x). The "</a:t>
            </a:r>
            <a:r>
              <a:rPr lang="de-DE" dirty="0" err="1">
                <a:sym typeface="Wingdings" panose="05000000000000000000" pitchFamily="2" charset="2"/>
              </a:rPr>
              <a:t>perfect</a:t>
            </a:r>
            <a:r>
              <a:rPr lang="de-DE" dirty="0">
                <a:sym typeface="Wingdings" panose="05000000000000000000" pitchFamily="2" charset="2"/>
              </a:rPr>
              <a:t>"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would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argmax</a:t>
            </a:r>
            <a:r>
              <a:rPr lang="de-DE" baseline="-25000" dirty="0" err="1">
                <a:sym typeface="Wingdings" panose="05000000000000000000" pitchFamily="2" charset="2"/>
              </a:rPr>
              <a:t>y</a:t>
            </a:r>
            <a:r>
              <a:rPr lang="de-DE" dirty="0" err="1">
                <a:sym typeface="Wingdings" panose="05000000000000000000" pitchFamily="2" charset="2"/>
              </a:rPr>
              <a:t>p</a:t>
            </a:r>
            <a:r>
              <a:rPr lang="de-DE" dirty="0">
                <a:sym typeface="Wingdings" panose="05000000000000000000" pitchFamily="2" charset="2"/>
              </a:rPr>
              <a:t>(y | x), i.e.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mode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distributions</a:t>
            </a:r>
            <a:r>
              <a:rPr lang="de-DE" dirty="0">
                <a:sym typeface="Wingdings" panose="05000000000000000000" pitchFamily="2" charset="2"/>
              </a:rPr>
              <a:t> p(y | x</a:t>
            </a:r>
            <a:r>
              <a:rPr lang="de-DE" baseline="-25000" dirty="0">
                <a:sym typeface="Wingdings" panose="05000000000000000000" pitchFamily="2" charset="2"/>
              </a:rPr>
              <a:t>0</a:t>
            </a:r>
            <a:r>
              <a:rPr lang="de-DE" dirty="0">
                <a:sym typeface="Wingdings" panose="05000000000000000000" pitchFamily="2" charset="2"/>
              </a:rPr>
              <a:t>)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fixed</a:t>
            </a:r>
            <a:r>
              <a:rPr lang="de-DE" dirty="0">
                <a:sym typeface="Wingdings" panose="05000000000000000000" pitchFamily="2" charset="2"/>
              </a:rPr>
              <a:t> x</a:t>
            </a:r>
            <a:r>
              <a:rPr lang="de-DE" baseline="-25000" dirty="0">
                <a:sym typeface="Wingdings" panose="05000000000000000000" pitchFamily="2" charset="2"/>
              </a:rPr>
              <a:t>0</a:t>
            </a:r>
            <a:r>
              <a:rPr lang="de-DE" dirty="0">
                <a:sym typeface="Wingdings" panose="05000000000000000000" pitchFamily="2" charset="2"/>
              </a:rPr>
              <a:t>.</a:t>
            </a:r>
            <a:r>
              <a:rPr lang="de-DE" baseline="-25000" dirty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This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b="1" dirty="0">
                <a:sym typeface="Wingdings" panose="05000000000000000000" pitchFamily="2" charset="2"/>
              </a:rPr>
              <a:t>MAP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maximum</a:t>
            </a:r>
            <a:r>
              <a:rPr lang="de-DE" dirty="0">
                <a:sym typeface="Wingdings" panose="05000000000000000000" pitchFamily="2" charset="2"/>
              </a:rPr>
              <a:t> a posteriori) </a:t>
            </a:r>
            <a:r>
              <a:rPr lang="de-DE" b="1" dirty="0" err="1">
                <a:sym typeface="Wingdings" panose="05000000000000000000" pitchFamily="2" charset="2"/>
              </a:rPr>
              <a:t>estimate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(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add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training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conditional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set</a:t>
            </a:r>
            <a:r>
              <a:rPr lang="de-DE" dirty="0">
                <a:sym typeface="Wingdings" panose="05000000000000000000" pitchFamily="2" charset="2"/>
              </a:rPr>
              <a:t>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44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Risk Minimization II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 smtClean="0"/>
                  <a:t> is supposed to estimate the </a:t>
                </a:r>
                <a:r>
                  <a:rPr lang="en-US" i="1" dirty="0" smtClean="0"/>
                  <a:t>generalization error/risk,</a:t>
                </a:r>
                <a:br>
                  <a:rPr lang="en-US" i="1" dirty="0" smtClean="0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𝑅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lang="de-DE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e-DE" b="0" i="1" smtClean="0">
                            <a:latin typeface="Cambria Math" charset="0"/>
                          </a:rPr>
                          <m:t>𝑙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de-DE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de-DE" b="0" i="1" smtClean="0">
                                <a:latin typeface="Cambria Math" charset="0"/>
                              </a:rPr>
                              <m:t>𝑦</m:t>
                            </m:r>
                            <m:r>
                              <a:rPr lang="de-DE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de-DE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de-DE" b="0" i="1" smtClean="0">
                            <a:latin typeface="Cambria Math" charset="0"/>
                          </a:rPr>
                          <m:t>𝑑𝑝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de-DE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larger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r-HR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 smtClean="0"/>
                  <a:t> the more accurate.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 smtClean="0"/>
                  <a:t> has a bias (distance to R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 smtClean="0"/>
                  <a:t>) and a variance.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73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50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40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/ Variance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8100" y="1588889"/>
            <a:ext cx="6527800" cy="2857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51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87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43191"/>
                <a:ext cx="7886700" cy="4389532"/>
              </a:xfrm>
            </p:spPr>
            <p:txBody>
              <a:bodyPr/>
              <a:lstStyle/>
              <a:p>
                <a:r>
                  <a:rPr lang="en-US" b="1" dirty="0" smtClean="0"/>
                  <a:t>Model fitting: </a:t>
                </a:r>
                <a:r>
                  <a:rPr lang="en-US" dirty="0" smtClean="0"/>
                  <a:t>finding the best model parameter: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𝑎𝑟𝑔𝑚𝑖𝑛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𝐷</m:t>
                        </m:r>
                      </m:sub>
                    </m:sSub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sub>
                    </m:sSub>
                    <m:r>
                      <a:rPr lang="de-DE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endParaRPr lang="en-US" b="1" dirty="0" smtClean="0"/>
              </a:p>
              <a:p>
                <a:r>
                  <a:rPr lang="en-US" b="1" dirty="0" smtClean="0"/>
                  <a:t>Model selection: </a:t>
                </a:r>
                <a:r>
                  <a:rPr lang="en-US" dirty="0" smtClean="0"/>
                  <a:t>find the best fitting model family / </a:t>
                </a:r>
                <a:r>
                  <a:rPr lang="en-US" dirty="0" err="1" smtClean="0"/>
                  <a:t>hyperparams</a:t>
                </a:r>
                <a:r>
                  <a:rPr lang="en-US" dirty="0" smtClean="0"/>
                  <a:t>.</a:t>
                </a:r>
              </a:p>
              <a:p>
                <a:r>
                  <a:rPr lang="en-US" b="1" dirty="0" smtClean="0"/>
                  <a:t>Model evaluation:</a:t>
                </a:r>
                <a:r>
                  <a:rPr lang="en-US" dirty="0" smtClean="0"/>
                  <a:t> estimate the generalization risk.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43191"/>
                <a:ext cx="7886700" cy="4389532"/>
              </a:xfrm>
              <a:blipFill rotWithShape="0">
                <a:blip r:embed="rId3"/>
                <a:stretch>
                  <a:fillRect l="-773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52</a:t>
            </a:fld>
            <a:endParaRPr lang="en" sz="1000" dirty="0">
              <a:solidFill>
                <a:schemeClr val="dk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550" y="2185038"/>
            <a:ext cx="38989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5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549" y="183240"/>
            <a:ext cx="5567557" cy="41800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53</a:t>
            </a:fld>
            <a:endParaRPr lang="en" sz="1000" dirty="0">
              <a:solidFill>
                <a:schemeClr val="dk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0936" y="4679004"/>
            <a:ext cx="2383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bit.ly</a:t>
            </a:r>
            <a:r>
              <a:rPr lang="en-US" dirty="0">
                <a:hlinkClick r:id="rId3"/>
              </a:rPr>
              <a:t>/2vDfoLp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4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54</a:t>
            </a:fld>
            <a:endParaRPr lang="en" sz="1000" dirty="0">
              <a:solidFill>
                <a:schemeClr val="dk2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121" y="280515"/>
            <a:ext cx="4281130" cy="3899373"/>
          </a:xfrm>
        </p:spPr>
      </p:pic>
      <p:sp>
        <p:nvSpPr>
          <p:cNvPr id="2" name="TextBox 1"/>
          <p:cNvSpPr txBox="1"/>
          <p:nvPr/>
        </p:nvSpPr>
        <p:spPr>
          <a:xfrm>
            <a:off x="535021" y="4601183"/>
            <a:ext cx="2593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</a:t>
            </a:r>
            <a:r>
              <a:rPr lang="en-US" smtClean="0"/>
              <a:t>: University of Potsdam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55</a:t>
            </a:fld>
            <a:endParaRPr lang="en" sz="1000" dirty="0">
              <a:solidFill>
                <a:schemeClr val="dk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0980" y="671208"/>
            <a:ext cx="4787290" cy="3620648"/>
          </a:xfrm>
        </p:spPr>
      </p:pic>
      <p:sp>
        <p:nvSpPr>
          <p:cNvPr id="5" name="TextBox 4"/>
          <p:cNvSpPr txBox="1"/>
          <p:nvPr/>
        </p:nvSpPr>
        <p:spPr>
          <a:xfrm>
            <a:off x="535021" y="4601183"/>
            <a:ext cx="2593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</a:t>
            </a:r>
            <a:r>
              <a:rPr lang="en-US" smtClean="0"/>
              <a:t>: University of Potsdam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8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18" y="1268016"/>
            <a:ext cx="7063164" cy="32869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56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38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57</a:t>
            </a:fld>
            <a:endParaRPr lang="en" sz="1000" dirty="0">
              <a:solidFill>
                <a:schemeClr val="dk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80" y="1370013"/>
            <a:ext cx="7485840" cy="3262312"/>
          </a:xfrm>
        </p:spPr>
      </p:pic>
    </p:spTree>
    <p:extLst>
      <p:ext uri="{BB962C8B-B14F-4D97-AF65-F5344CB8AC3E}">
        <p14:creationId xmlns:p14="http://schemas.microsoft.com/office/powerpoint/2010/main" val="145542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58</a:t>
            </a:fld>
            <a:endParaRPr lang="en" sz="1000" dirty="0">
              <a:solidFill>
                <a:schemeClr val="dk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107095"/>
            <a:ext cx="7645400" cy="34461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695864"/>
            <a:ext cx="2829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Quora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bit.ly</a:t>
            </a:r>
            <a:r>
              <a:rPr lang="en-US" dirty="0">
                <a:hlinkClick r:id="rId4"/>
              </a:rPr>
              <a:t>/2wvz2aZ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8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Messing up your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split strategy is part of experiment.</a:t>
            </a:r>
          </a:p>
          <a:p>
            <a:r>
              <a:rPr lang="en-US" dirty="0" smtClean="0"/>
              <a:t>Mainly care for:</a:t>
            </a:r>
          </a:p>
          <a:p>
            <a:pPr lvl="1"/>
            <a:r>
              <a:rPr lang="en-US" dirty="0" smtClean="0"/>
              <a:t>Class distribution</a:t>
            </a:r>
          </a:p>
          <a:p>
            <a:pPr lvl="1"/>
            <a:r>
              <a:rPr lang="en-US" dirty="0" smtClean="0"/>
              <a:t>Problem domain relevant issues such as time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59</a:t>
            </a:fld>
            <a:endParaRPr lang="en" sz="1000" dirty="0">
              <a:solidFill>
                <a:schemeClr val="dk2"/>
              </a:solidFill>
            </a:endParaRPr>
          </a:p>
        </p:txBody>
      </p:sp>
      <p:sp>
        <p:nvSpPr>
          <p:cNvPr id="5" name="Textfeld 2"/>
          <p:cNvSpPr txBox="1"/>
          <p:nvPr/>
        </p:nvSpPr>
        <p:spPr>
          <a:xfrm>
            <a:off x="1986951" y="3246041"/>
            <a:ext cx="517009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smtClean="0"/>
              <a:t>”</a:t>
            </a:r>
            <a:r>
              <a:rPr lang="en-US" sz="1800" i="1" dirty="0" smtClean="0"/>
              <a:t>Validation and Test sets should model nature and nature is not accommodating.</a:t>
            </a:r>
            <a:r>
              <a:rPr lang="en-US" sz="1800" b="1" i="1" dirty="0" smtClean="0"/>
              <a:t>" </a:t>
            </a:r>
            <a:r>
              <a:rPr lang="en-US" sz="1800" i="1" dirty="0"/>
              <a:t>---</a:t>
            </a:r>
            <a:r>
              <a:rPr lang="en-US" sz="1800" b="1" i="1" dirty="0"/>
              <a:t> </a:t>
            </a:r>
            <a:r>
              <a:rPr lang="en-US" sz="1800" b="1" dirty="0" smtClean="0"/>
              <a:t>Data Scientist’s Proverbs</a:t>
            </a:r>
            <a:endParaRPr lang="en-US" sz="1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2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Classification</a:t>
            </a:r>
            <a:r>
              <a:rPr lang="de-DE" dirty="0"/>
              <a:t> / Regression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Classification</a:t>
            </a:r>
            <a:r>
              <a:rPr lang="de-DE" dirty="0"/>
              <a:t>: Y </a:t>
            </a:r>
            <a:r>
              <a:rPr lang="de-DE" dirty="0" err="1"/>
              <a:t>discrete</a:t>
            </a:r>
            <a:endParaRPr lang="de-DE" dirty="0"/>
          </a:p>
          <a:p>
            <a:pPr lvl="1"/>
            <a:r>
              <a:rPr lang="de-DE" dirty="0"/>
              <a:t>#Y = 2: </a:t>
            </a:r>
            <a:r>
              <a:rPr lang="de-DE" b="1" dirty="0" err="1"/>
              <a:t>binary</a:t>
            </a:r>
            <a:r>
              <a:rPr lang="de-DE" b="1" dirty="0"/>
              <a:t> </a:t>
            </a:r>
            <a:r>
              <a:rPr lang="de-DE" b="1" dirty="0" err="1"/>
              <a:t>classification</a:t>
            </a:r>
            <a:r>
              <a:rPr lang="de-DE" dirty="0"/>
              <a:t>,</a:t>
            </a:r>
          </a:p>
          <a:p>
            <a:pPr lvl="1"/>
            <a:r>
              <a:rPr lang="de-DE" dirty="0"/>
              <a:t>#Y &gt; 2: </a:t>
            </a:r>
            <a:r>
              <a:rPr lang="de-DE" b="1" dirty="0" err="1"/>
              <a:t>multiclass</a:t>
            </a:r>
            <a:r>
              <a:rPr lang="de-DE" b="1" dirty="0"/>
              <a:t> </a:t>
            </a:r>
            <a:r>
              <a:rPr lang="de-DE" b="1" dirty="0" err="1"/>
              <a:t>classification</a:t>
            </a:r>
            <a:r>
              <a:rPr lang="de-DE" dirty="0"/>
              <a:t>,</a:t>
            </a:r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mutually</a:t>
            </a:r>
            <a:r>
              <a:rPr lang="de-DE" dirty="0"/>
              <a:t> </a:t>
            </a:r>
            <a:r>
              <a:rPr lang="de-DE" dirty="0" err="1"/>
              <a:t>exclusive</a:t>
            </a:r>
            <a:r>
              <a:rPr lang="de-DE" dirty="0"/>
              <a:t>: </a:t>
            </a:r>
            <a:r>
              <a:rPr lang="de-DE" b="1" dirty="0"/>
              <a:t>multi-label </a:t>
            </a:r>
            <a:r>
              <a:rPr lang="de-DE" b="1" dirty="0" err="1"/>
              <a:t>classification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b="1" dirty="0"/>
              <a:t>multiple </a:t>
            </a:r>
            <a:r>
              <a:rPr lang="de-DE" b="1" dirty="0" err="1"/>
              <a:t>output</a:t>
            </a:r>
            <a:r>
              <a:rPr lang="de-DE" b="1" dirty="0"/>
              <a:t> </a:t>
            </a:r>
            <a:r>
              <a:rPr lang="de-DE" b="1" dirty="0" err="1"/>
              <a:t>model</a:t>
            </a:r>
            <a:r>
              <a:rPr lang="de-DE" dirty="0"/>
              <a:t>)</a:t>
            </a:r>
          </a:p>
          <a:p>
            <a:r>
              <a:rPr lang="de-DE" dirty="0"/>
              <a:t>Regression: Y real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51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Overfitting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Overfitting</a:t>
            </a:r>
            <a:r>
              <a:rPr lang="de-DE" dirty="0"/>
              <a:t> = </a:t>
            </a:r>
            <a:r>
              <a:rPr lang="de-DE" dirty="0" err="1"/>
              <a:t>overly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learns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 smtClean="0"/>
              <a:t>. (aka. </a:t>
            </a:r>
            <a:r>
              <a:rPr lang="de-DE" i="1" dirty="0" smtClean="0"/>
              <a:t>Bias-</a:t>
            </a:r>
            <a:r>
              <a:rPr lang="de-DE" i="1" dirty="0" err="1" smtClean="0"/>
              <a:t>variances</a:t>
            </a:r>
            <a:r>
              <a:rPr lang="de-DE" i="1" dirty="0" smtClean="0"/>
              <a:t> </a:t>
            </a:r>
            <a:r>
              <a:rPr lang="de-DE" i="1" dirty="0" err="1" smtClean="0"/>
              <a:t>tradeoff</a:t>
            </a:r>
            <a:r>
              <a:rPr lang="de-DE" i="1" dirty="0" smtClean="0"/>
              <a:t>)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92" y="2090012"/>
            <a:ext cx="7018628" cy="22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8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Overfitting</a:t>
            </a:r>
            <a:r>
              <a:rPr lang="de-DE" dirty="0"/>
              <a:t> </a:t>
            </a:r>
            <a:r>
              <a:rPr lang="de-DE" dirty="0" err="1"/>
              <a:t>Surfaces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098" y="1036583"/>
            <a:ext cx="6637595" cy="186719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886" y="3028670"/>
            <a:ext cx="3593201" cy="193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2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747251"/>
            <a:ext cx="6858000" cy="768464"/>
          </a:xfrm>
        </p:spPr>
        <p:txBody>
          <a:bodyPr>
            <a:normAutofit/>
          </a:bodyPr>
          <a:lstStyle/>
          <a:p>
            <a:r>
              <a:rPr lang="de-DE" dirty="0"/>
              <a:t>Linear Models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tx2"/>
                </a:solidFill>
              </a:rPr>
              <a:t>Linear </a:t>
            </a:r>
            <a:r>
              <a:rPr lang="de-DE" dirty="0" err="1">
                <a:solidFill>
                  <a:schemeClr val="tx2"/>
                </a:solidFill>
              </a:rPr>
              <a:t>regression</a:t>
            </a:r>
            <a:r>
              <a:rPr lang="de-DE" dirty="0">
                <a:solidFill>
                  <a:schemeClr val="tx2"/>
                </a:solidFill>
              </a:rPr>
              <a:t>, </a:t>
            </a:r>
            <a:r>
              <a:rPr lang="de-DE" dirty="0" err="1">
                <a:solidFill>
                  <a:schemeClr val="tx2"/>
                </a:solidFill>
              </a:rPr>
              <a:t>logistic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regression</a:t>
            </a:r>
            <a:r>
              <a:rPr lang="de-DE" dirty="0">
                <a:solidFill>
                  <a:schemeClr val="tx2"/>
                </a:solidFill>
              </a:rPr>
              <a:t>, L1 &amp; L2 </a:t>
            </a:r>
            <a:r>
              <a:rPr lang="de-DE" dirty="0" err="1">
                <a:solidFill>
                  <a:schemeClr val="tx2"/>
                </a:solidFill>
              </a:rPr>
              <a:t>regularization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39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sr_class_design" id="{32E7CC4E-AF09-3046-B054-7ED622F4BED9}" vid="{2B4079B7-0570-1C47-BCCA-4F392A0FA7C0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dsr_class_design</Template>
  <TotalTime>4536</TotalTime>
  <Words>2027</Words>
  <Application>Microsoft Macintosh PowerPoint</Application>
  <PresentationFormat>On-screen Show (16:9)</PresentationFormat>
  <Paragraphs>284</Paragraphs>
  <Slides>59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Cambria Math</vt:lpstr>
      <vt:lpstr>Helvetica</vt:lpstr>
      <vt:lpstr>Meslo LG M DZ for Powerline</vt:lpstr>
      <vt:lpstr>Source Sans Pro</vt:lpstr>
      <vt:lpstr>Verdana</vt:lpstr>
      <vt:lpstr>Wingdings</vt:lpstr>
      <vt:lpstr>Arial</vt:lpstr>
      <vt:lpstr>Office Theme</vt:lpstr>
      <vt:lpstr>Linear Models Random Forests Model Evaluation</vt:lpstr>
      <vt:lpstr>Outlook</vt:lpstr>
      <vt:lpstr>Supervised Learning</vt:lpstr>
      <vt:lpstr>PowerPoint Presentation</vt:lpstr>
      <vt:lpstr>Supervised Learning (Mathematical)</vt:lpstr>
      <vt:lpstr>Classification / Regression</vt:lpstr>
      <vt:lpstr>Overfitting</vt:lpstr>
      <vt:lpstr>Overfitting Surfaces</vt:lpstr>
      <vt:lpstr>Linear Models</vt:lpstr>
      <vt:lpstr>Linear Models</vt:lpstr>
      <vt:lpstr>PowerPoint Presentation</vt:lpstr>
      <vt:lpstr>Empirical loss</vt:lpstr>
      <vt:lpstr>Least Squares</vt:lpstr>
      <vt:lpstr>Geometric Proof (N &gt;= D)</vt:lpstr>
      <vt:lpstr>Polynomial feats  on remote sensing data</vt:lpstr>
      <vt:lpstr>Problems with Least Squares</vt:lpstr>
      <vt:lpstr>Lambda / Weights</vt:lpstr>
      <vt:lpstr>Lambda</vt:lpstr>
      <vt:lpstr>Other variants</vt:lpstr>
      <vt:lpstr>Bayesian Linear Regression example</vt:lpstr>
      <vt:lpstr>PowerPoint Presentation</vt:lpstr>
      <vt:lpstr>Logistic Regression</vt:lpstr>
      <vt:lpstr>Logistic Regression II</vt:lpstr>
      <vt:lpstr>    Multinomial  vs One-vs-rest</vt:lpstr>
      <vt:lpstr>Logistic Regression III</vt:lpstr>
      <vt:lpstr>PowerPoint Presentation</vt:lpstr>
      <vt:lpstr>Decision Trees</vt:lpstr>
      <vt:lpstr>PowerPoint Presentation</vt:lpstr>
      <vt:lpstr>Basic Idea</vt:lpstr>
      <vt:lpstr>Split Criterias</vt:lpstr>
      <vt:lpstr>PowerPoint Presentation</vt:lpstr>
      <vt:lpstr>Example</vt:lpstr>
      <vt:lpstr>Example</vt:lpstr>
      <vt:lpstr>Decision Trees - Algorithms</vt:lpstr>
      <vt:lpstr>Decision Trees II</vt:lpstr>
      <vt:lpstr>Decision Tree III</vt:lpstr>
      <vt:lpstr>Pruning</vt:lpstr>
      <vt:lpstr>CART models</vt:lpstr>
      <vt:lpstr>Random Forests</vt:lpstr>
      <vt:lpstr>Random Forests</vt:lpstr>
      <vt:lpstr>Ensemble</vt:lpstr>
      <vt:lpstr>Bagging (Bootstrap Aggregation)</vt:lpstr>
      <vt:lpstr>Random Subset / Independence</vt:lpstr>
      <vt:lpstr>Variants</vt:lpstr>
      <vt:lpstr>Boosting</vt:lpstr>
      <vt:lpstr>Boosting</vt:lpstr>
      <vt:lpstr>Evaluation</vt:lpstr>
      <vt:lpstr>Empirical Risk Minimization</vt:lpstr>
      <vt:lpstr>Empirical Loss</vt:lpstr>
      <vt:lpstr>Empirical Risk Minimization II</vt:lpstr>
      <vt:lpstr>Bias / Variance</vt:lpstr>
      <vt:lpstr>PowerPoint Presentation</vt:lpstr>
      <vt:lpstr>PowerPoint Presentation</vt:lpstr>
      <vt:lpstr>PowerPoint Presentation</vt:lpstr>
      <vt:lpstr>PowerPoint Presentation</vt:lpstr>
      <vt:lpstr>CV</vt:lpstr>
      <vt:lpstr>LOOCV</vt:lpstr>
      <vt:lpstr>Nested CV</vt:lpstr>
      <vt:lpstr>Messing up your experiments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</dc:title>
  <dc:creator>Gerrit Gruben</dc:creator>
  <cp:lastModifiedBy>Gerrit Gruben</cp:lastModifiedBy>
  <cp:revision>32</cp:revision>
  <cp:lastPrinted>2017-09-16T15:13:45Z</cp:lastPrinted>
  <dcterms:created xsi:type="dcterms:W3CDTF">2017-09-12T14:48:26Z</dcterms:created>
  <dcterms:modified xsi:type="dcterms:W3CDTF">2017-09-16T21:26:02Z</dcterms:modified>
</cp:coreProperties>
</file>